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89750" cy="10021875"/>
  <p:embeddedFontLst>
    <p:embeddedFont>
      <p:font typeface="Tahoma"/>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j5MGjYbH79i8q/eTw8PcgwgmrC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Tahoma-bold.fntdata"/><Relationship Id="rId47" Type="http://schemas.openxmlformats.org/officeDocument/2006/relationships/font" Target="fonts/Tahoma-regular.fntdata"/><Relationship Id="rId49" Type="http://schemas.openxmlformats.org/officeDocument/2006/relationships/font" Target="fonts/OpenSan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italic.fntdata"/><Relationship Id="rId50" Type="http://schemas.openxmlformats.org/officeDocument/2006/relationships/font" Target="fonts/OpenSans-bold.fntdata"/><Relationship Id="rId53" Type="http://customschemas.google.com/relationships/presentationmetadata" Target="metadata"/><Relationship Id="rId52" Type="http://schemas.openxmlformats.org/officeDocument/2006/relationships/font" Target="fonts/Open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5558" cy="502835"/>
          </a:xfrm>
          <a:prstGeom prst="rect">
            <a:avLst/>
          </a:prstGeom>
          <a:noFill/>
          <a:ln>
            <a:noFill/>
          </a:ln>
        </p:spPr>
        <p:txBody>
          <a:bodyPr anchorCtr="0" anchor="t" bIns="48300" lIns="96625" spcFirstLastPara="1" rIns="96625" wrap="square" tIns="483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02597" y="0"/>
            <a:ext cx="2985558" cy="502835"/>
          </a:xfrm>
          <a:prstGeom prst="rect">
            <a:avLst/>
          </a:prstGeom>
          <a:noFill/>
          <a:ln>
            <a:noFill/>
          </a:ln>
        </p:spPr>
        <p:txBody>
          <a:bodyPr anchorCtr="0" anchor="t" bIns="48300" lIns="96625" spcFirstLastPara="1" rIns="96625" wrap="square" tIns="483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8975" y="4823034"/>
            <a:ext cx="5511800" cy="3946118"/>
          </a:xfrm>
          <a:prstGeom prst="rect">
            <a:avLst/>
          </a:prstGeom>
          <a:noFill/>
          <a:ln>
            <a:noFill/>
          </a:ln>
        </p:spPr>
        <p:txBody>
          <a:bodyPr anchorCtr="0" anchor="t" bIns="48300" lIns="96625" spcFirstLastPara="1" rIns="96625" wrap="square" tIns="483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519055"/>
            <a:ext cx="2985558" cy="502834"/>
          </a:xfrm>
          <a:prstGeom prst="rect">
            <a:avLst/>
          </a:prstGeom>
          <a:noFill/>
          <a:ln>
            <a:noFill/>
          </a:ln>
        </p:spPr>
        <p:txBody>
          <a:bodyPr anchorCtr="0" anchor="b" bIns="48300" lIns="96625" spcFirstLastPara="1" rIns="96625" wrap="square" tIns="483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02597" y="9519055"/>
            <a:ext cx="2985558" cy="502834"/>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57" name="Google Shape;157;p11: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66" name="Google Shape;166;p10: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72" name="Google Shape;172;p12: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3: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80" name="Google Shape;180;p13: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88" name="Google Shape;188;p14: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96" name="Google Shape;196;p15: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04" name="Google Shape;204;p16: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7: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12" name="Google Shape;212;p17: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8: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20" name="Google Shape;220;p18: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9: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28" name="Google Shape;228;p19: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0: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36" name="Google Shape;236;p20: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44" name="Google Shape;244;p21: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2: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52" name="Google Shape;252;p22: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3: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60" name="Google Shape;260;p23: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4: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68" name="Google Shape;268;p24: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5: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76" name="Google Shape;276;p25: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6: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84" name="Google Shape;284;p26: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7: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92" name="Google Shape;292;p27: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8: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00" name="Google Shape;300;p28: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9: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08" name="Google Shape;308;p29: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0: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16" name="Google Shape;316;p30: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1: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24" name="Google Shape;324;p31: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2: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32" name="Google Shape;332;p32: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3: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40" name="Google Shape;340;p33: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4: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48" name="Google Shape;348;p34: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5: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55" name="Google Shape;355;p35: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6: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61" name="Google Shape;361;p36: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7: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67" name="Google Shape;367;p37: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8: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72" name="Google Shape;372;p38: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9: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80" name="Google Shape;380;p39: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0: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89" name="Google Shape;389;p40: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1: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396" name="Google Shape;396;p41: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2: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410" name="Google Shape;410;p42: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8975" y="4823034"/>
            <a:ext cx="5511800" cy="3946118"/>
          </a:xfrm>
          <a:prstGeom prst="rect">
            <a:avLst/>
          </a:prstGeom>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438150" y="1252538"/>
            <a:ext cx="6013450" cy="33829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4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5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4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4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2"/>
          <p:cNvSpPr/>
          <p:nvPr>
            <p:ph idx="2" type="pic"/>
          </p:nvPr>
        </p:nvSpPr>
        <p:spPr>
          <a:xfrm>
            <a:off x="5183188" y="987425"/>
            <a:ext cx="6172200" cy="4873625"/>
          </a:xfrm>
          <a:prstGeom prst="rect">
            <a:avLst/>
          </a:prstGeom>
          <a:noFill/>
          <a:ln>
            <a:noFill/>
          </a:ln>
        </p:spPr>
      </p:sp>
      <p:sp>
        <p:nvSpPr>
          <p:cNvPr id="68" name="Google Shape;68;p5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gif"/><Relationship Id="rId5" Type="http://schemas.openxmlformats.org/officeDocument/2006/relationships/image" Target="../media/image7.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hyperlink" Target="https://learn.microsoft.com/es-es/azure/architecture/data-science-process/overview"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jp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s://aws.amazon.com/es/what-is/python/" TargetMode="External"/><Relationship Id="rId4" Type="http://schemas.openxmlformats.org/officeDocument/2006/relationships/image" Target="../media/image34.png"/><Relationship Id="rId5"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1" Type="http://schemas.openxmlformats.org/officeDocument/2006/relationships/image" Target="../media/image40.jpg"/><Relationship Id="rId10"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35.jpg"/><Relationship Id="rId9" Type="http://schemas.openxmlformats.org/officeDocument/2006/relationships/image" Target="../media/image46.png"/><Relationship Id="rId5" Type="http://schemas.openxmlformats.org/officeDocument/2006/relationships/image" Target="../media/image37.png"/><Relationship Id="rId6" Type="http://schemas.openxmlformats.org/officeDocument/2006/relationships/image" Target="../media/image43.png"/><Relationship Id="rId7" Type="http://schemas.openxmlformats.org/officeDocument/2006/relationships/image" Target="../media/image47.png"/><Relationship Id="rId8" Type="http://schemas.openxmlformats.org/officeDocument/2006/relationships/image" Target="../media/image4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4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txBox="1"/>
          <p:nvPr/>
        </p:nvSpPr>
        <p:spPr>
          <a:xfrm>
            <a:off x="221511" y="108135"/>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Análisis de Datos con Python</a:t>
            </a:r>
            <a:endParaRPr b="0" i="0" sz="6000" u="none" cap="none" strike="noStrike">
              <a:solidFill>
                <a:schemeClr val="dk1"/>
              </a:solidFill>
              <a:latin typeface="Calibri"/>
              <a:ea typeface="Calibri"/>
              <a:cs typeface="Calibri"/>
              <a:sym typeface="Calibri"/>
            </a:endParaRPr>
          </a:p>
        </p:txBody>
      </p:sp>
      <p:sp>
        <p:nvSpPr>
          <p:cNvPr id="90" name="Google Shape;90;p1"/>
          <p:cNvSpPr txBox="1"/>
          <p:nvPr/>
        </p:nvSpPr>
        <p:spPr>
          <a:xfrm>
            <a:off x="592765" y="1967321"/>
            <a:ext cx="3847462"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“El desarrollo de la inteligencia artificial completa podría deletrear el fin de la raza humana despegaría por sí sola, y se rediseñaría a un ritmo cada vez mayor. Los humanos, que están limitados por la lenta evolución biológica, no podían competir, y serían reemplazados”.</a:t>
            </a:r>
            <a:endParaRPr/>
          </a:p>
          <a:p>
            <a:pPr indent="0" lvl="0" marL="0" marR="0" rtl="0" algn="just">
              <a:spcBef>
                <a:spcPts val="0"/>
              </a:spcBef>
              <a:spcAft>
                <a:spcPts val="0"/>
              </a:spcAft>
              <a:buNone/>
            </a:pPr>
            <a:r>
              <a:t/>
            </a:r>
            <a:endParaRPr b="0" i="0" sz="1800" u="none" cap="none" strike="noStrike">
              <a:solidFill>
                <a:srgbClr val="333333"/>
              </a:solidFill>
              <a:latin typeface="Open Sans"/>
              <a:ea typeface="Open Sans"/>
              <a:cs typeface="Open Sans"/>
              <a:sym typeface="Open Sans"/>
            </a:endParaRPr>
          </a:p>
          <a:p>
            <a:pPr indent="0" lvl="0" marL="0" marR="0" rtl="0" algn="r">
              <a:spcBef>
                <a:spcPts val="0"/>
              </a:spcBef>
              <a:spcAft>
                <a:spcPts val="0"/>
              </a:spcAft>
              <a:buNone/>
            </a:pPr>
            <a:r>
              <a:rPr b="0" i="0" lang="en-US" sz="1800" u="none" cap="none" strike="noStrike">
                <a:solidFill>
                  <a:srgbClr val="333333"/>
                </a:solidFill>
                <a:latin typeface="Open Sans"/>
                <a:ea typeface="Open Sans"/>
                <a:cs typeface="Open Sans"/>
                <a:sym typeface="Open Sans"/>
              </a:rPr>
              <a:t>Stephen Hawking</a:t>
            </a:r>
            <a:endParaRPr b="0" i="0" sz="1800" u="none" cap="none" strike="noStrike">
              <a:solidFill>
                <a:schemeClr val="dk1"/>
              </a:solidFill>
              <a:latin typeface="Calibri"/>
              <a:ea typeface="Calibri"/>
              <a:cs typeface="Calibri"/>
              <a:sym typeface="Calibri"/>
            </a:endParaRPr>
          </a:p>
        </p:txBody>
      </p:sp>
      <p:pic>
        <p:nvPicPr>
          <p:cNvPr id="91" name="Google Shape;91;p1"/>
          <p:cNvPicPr preferRelativeResize="0"/>
          <p:nvPr/>
        </p:nvPicPr>
        <p:blipFill rotWithShape="1">
          <a:blip r:embed="rId3">
            <a:alphaModFix/>
          </a:blip>
          <a:srcRect b="0" l="0" r="0" t="0"/>
          <a:stretch/>
        </p:blipFill>
        <p:spPr>
          <a:xfrm>
            <a:off x="3639302" y="1433707"/>
            <a:ext cx="7020233" cy="45888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1"/>
          <p:cNvSpPr txBox="1"/>
          <p:nvPr>
            <p:ph type="title"/>
          </p:nvPr>
        </p:nvSpPr>
        <p:spPr>
          <a:xfrm>
            <a:off x="710608" y="0"/>
            <a:ext cx="10515600" cy="113768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Tipos de Fuentes</a:t>
            </a:r>
            <a:endParaRPr/>
          </a:p>
        </p:txBody>
      </p:sp>
      <p:pic>
        <p:nvPicPr>
          <p:cNvPr descr="Base de datos Relacionales - Diego Calvo" id="160" name="Google Shape;160;p11"/>
          <p:cNvPicPr preferRelativeResize="0"/>
          <p:nvPr/>
        </p:nvPicPr>
        <p:blipFill rotWithShape="1">
          <a:blip r:embed="rId3">
            <a:alphaModFix/>
          </a:blip>
          <a:srcRect b="0" l="0" r="0" t="0"/>
          <a:stretch/>
        </p:blipFill>
        <p:spPr>
          <a:xfrm>
            <a:off x="1371599" y="1137684"/>
            <a:ext cx="4214685" cy="2733286"/>
          </a:xfrm>
          <a:prstGeom prst="rect">
            <a:avLst/>
          </a:prstGeom>
          <a:noFill/>
          <a:ln>
            <a:noFill/>
          </a:ln>
        </p:spPr>
      </p:pic>
      <p:pic>
        <p:nvPicPr>
          <p:cNvPr descr="Base De Datos No Relacionales - Salud Electrónica" id="161" name="Google Shape;161;p11"/>
          <p:cNvPicPr preferRelativeResize="0"/>
          <p:nvPr/>
        </p:nvPicPr>
        <p:blipFill rotWithShape="1">
          <a:blip r:embed="rId4">
            <a:alphaModFix/>
          </a:blip>
          <a:srcRect b="0" l="0" r="0" t="0"/>
          <a:stretch/>
        </p:blipFill>
        <p:spPr>
          <a:xfrm>
            <a:off x="6308067" y="1192571"/>
            <a:ext cx="3783639" cy="1485079"/>
          </a:xfrm>
          <a:prstGeom prst="rect">
            <a:avLst/>
          </a:prstGeom>
          <a:noFill/>
          <a:ln>
            <a:noFill/>
          </a:ln>
        </p:spPr>
      </p:pic>
      <p:pic>
        <p:nvPicPr>
          <p:cNvPr descr="Split,combine and convert csv, json, xml, xlsx files by Dilreaper | Fiverr" id="162" name="Google Shape;162;p11"/>
          <p:cNvPicPr preferRelativeResize="0"/>
          <p:nvPr/>
        </p:nvPicPr>
        <p:blipFill rotWithShape="1">
          <a:blip r:embed="rId5">
            <a:alphaModFix/>
          </a:blip>
          <a:srcRect b="0" l="0" r="0" t="0"/>
          <a:stretch/>
        </p:blipFill>
        <p:spPr>
          <a:xfrm>
            <a:off x="1690254" y="4239491"/>
            <a:ext cx="3783639" cy="1530206"/>
          </a:xfrm>
          <a:prstGeom prst="rect">
            <a:avLst/>
          </a:prstGeom>
          <a:noFill/>
          <a:ln>
            <a:noFill/>
          </a:ln>
        </p:spPr>
      </p:pic>
      <p:pic>
        <p:nvPicPr>
          <p:cNvPr descr="Cómo integrar una tienda virtual con un CRM o ERP? - INTERNET YA" id="163" name="Google Shape;163;p11"/>
          <p:cNvPicPr preferRelativeResize="0"/>
          <p:nvPr/>
        </p:nvPicPr>
        <p:blipFill rotWithShape="1">
          <a:blip r:embed="rId6">
            <a:alphaModFix/>
          </a:blip>
          <a:srcRect b="0" l="0" r="0" t="0"/>
          <a:stretch/>
        </p:blipFill>
        <p:spPr>
          <a:xfrm>
            <a:off x="6966609" y="2546563"/>
            <a:ext cx="4059382" cy="37514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0"/>
          <p:cNvSpPr txBox="1"/>
          <p:nvPr>
            <p:ph type="title"/>
          </p:nvPr>
        </p:nvSpPr>
        <p:spPr>
          <a:xfrm>
            <a:off x="710608" y="0"/>
            <a:ext cx="10515600" cy="113768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Data Science - ML – AI - DL</a:t>
            </a:r>
            <a:endParaRPr/>
          </a:p>
        </p:txBody>
      </p:sp>
      <p:pic>
        <p:nvPicPr>
          <p:cNvPr descr="Data Science, AI, ML, Deep Learning, and Data Mining | AltexSoft" id="169" name="Google Shape;169;p10"/>
          <p:cNvPicPr preferRelativeResize="0"/>
          <p:nvPr/>
        </p:nvPicPr>
        <p:blipFill rotWithShape="1">
          <a:blip r:embed="rId3">
            <a:alphaModFix/>
          </a:blip>
          <a:srcRect b="0" l="0" r="0" t="0"/>
          <a:stretch/>
        </p:blipFill>
        <p:spPr>
          <a:xfrm>
            <a:off x="1780374" y="1043874"/>
            <a:ext cx="8631251" cy="51974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2"/>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12"/>
          <p:cNvSpPr txBox="1"/>
          <p:nvPr/>
        </p:nvSpPr>
        <p:spPr>
          <a:xfrm>
            <a:off x="433277" y="139991"/>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Tipos de Variables</a:t>
            </a:r>
            <a:endParaRPr b="0" i="0" sz="6000" u="none" cap="none" strike="noStrike">
              <a:solidFill>
                <a:schemeClr val="dk1"/>
              </a:solidFill>
              <a:latin typeface="Calibri"/>
              <a:ea typeface="Calibri"/>
              <a:cs typeface="Calibri"/>
              <a:sym typeface="Calibri"/>
            </a:endParaRPr>
          </a:p>
        </p:txBody>
      </p:sp>
      <p:pic>
        <p:nvPicPr>
          <p:cNvPr id="176" name="Google Shape;176;p12"/>
          <p:cNvPicPr preferRelativeResize="0"/>
          <p:nvPr/>
        </p:nvPicPr>
        <p:blipFill rotWithShape="1">
          <a:blip r:embed="rId3">
            <a:alphaModFix/>
          </a:blip>
          <a:srcRect b="6189" l="0" r="6643" t="5499"/>
          <a:stretch/>
        </p:blipFill>
        <p:spPr>
          <a:xfrm>
            <a:off x="5374268" y="1648187"/>
            <a:ext cx="6679509" cy="3561626"/>
          </a:xfrm>
          <a:prstGeom prst="rect">
            <a:avLst/>
          </a:prstGeom>
          <a:noFill/>
          <a:ln>
            <a:noFill/>
          </a:ln>
        </p:spPr>
      </p:pic>
      <p:sp>
        <p:nvSpPr>
          <p:cNvPr id="177" name="Google Shape;177;p12"/>
          <p:cNvSpPr txBox="1"/>
          <p:nvPr/>
        </p:nvSpPr>
        <p:spPr>
          <a:xfrm>
            <a:off x="202018" y="1591028"/>
            <a:ext cx="5489059" cy="480131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rgbClr val="333333"/>
                </a:solidFill>
                <a:latin typeface="Open Sans"/>
                <a:ea typeface="Open Sans"/>
                <a:cs typeface="Open Sans"/>
                <a:sym typeface="Open Sans"/>
              </a:rPr>
              <a:t>Nominales:</a:t>
            </a:r>
            <a:endParaRPr/>
          </a:p>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Describen una determinada cualidad del sujeto, como podría ser: sexo, si juega a videojuegos, si usa gafas, etc. En ningún momento estos números representan ningún valor, sino que son tan solo una traducción de un texto a través de un código numérico. Por ejemplo: Podríamos asignar a los Hombres = 1 y Mujeres = 2. O en el caso de querer saber si el niño juega o no a videojuegos, podríamos utilizar un 1 cuando juega y 0 cuando no juega.</a:t>
            </a:r>
            <a:endParaRPr/>
          </a:p>
          <a:p>
            <a:pPr indent="0" lvl="0" marL="0" marR="0" rtl="0" algn="just">
              <a:spcBef>
                <a:spcPts val="0"/>
              </a:spcBef>
              <a:spcAft>
                <a:spcPts val="0"/>
              </a:spcAft>
              <a:buNone/>
            </a:pPr>
            <a:r>
              <a:t/>
            </a:r>
            <a:endParaRPr b="0" i="0" sz="1800" u="none" cap="none" strike="noStrike">
              <a:solidFill>
                <a:srgbClr val="333333"/>
              </a:solidFill>
              <a:latin typeface="Open Sans"/>
              <a:ea typeface="Open Sans"/>
              <a:cs typeface="Open Sans"/>
              <a:sym typeface="Open Sans"/>
            </a:endParaRPr>
          </a:p>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En las variables categóricas nominales, hablaremos de Dicotómicas o Binarias cuando tan solo dispongan que dos opciones posibles (SI/NO) y Politómicas cuando existan un número de opciones mayor a 2.</a:t>
            </a:r>
            <a:endParaRPr b="0" i="0" sz="1800" u="none" cap="none" strike="noStrike">
              <a:solidFill>
                <a:srgbClr val="333333"/>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3"/>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p13"/>
          <p:cNvSpPr txBox="1"/>
          <p:nvPr/>
        </p:nvSpPr>
        <p:spPr>
          <a:xfrm>
            <a:off x="433277" y="139991"/>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Tipos de Variables</a:t>
            </a:r>
            <a:endParaRPr b="0" i="0" sz="6000" u="none" cap="none" strike="noStrike">
              <a:solidFill>
                <a:schemeClr val="dk1"/>
              </a:solidFill>
              <a:latin typeface="Calibri"/>
              <a:ea typeface="Calibri"/>
              <a:cs typeface="Calibri"/>
              <a:sym typeface="Calibri"/>
            </a:endParaRPr>
          </a:p>
        </p:txBody>
      </p:sp>
      <p:pic>
        <p:nvPicPr>
          <p:cNvPr id="184" name="Google Shape;184;p13"/>
          <p:cNvPicPr preferRelativeResize="0"/>
          <p:nvPr/>
        </p:nvPicPr>
        <p:blipFill rotWithShape="1">
          <a:blip r:embed="rId3">
            <a:alphaModFix/>
          </a:blip>
          <a:srcRect b="6189" l="0" r="6643" t="5499"/>
          <a:stretch/>
        </p:blipFill>
        <p:spPr>
          <a:xfrm>
            <a:off x="5374268" y="1648187"/>
            <a:ext cx="6679509" cy="3561626"/>
          </a:xfrm>
          <a:prstGeom prst="rect">
            <a:avLst/>
          </a:prstGeom>
          <a:noFill/>
          <a:ln>
            <a:noFill/>
          </a:ln>
        </p:spPr>
      </p:pic>
      <p:sp>
        <p:nvSpPr>
          <p:cNvPr id="185" name="Google Shape;185;p13"/>
          <p:cNvSpPr txBox="1"/>
          <p:nvPr/>
        </p:nvSpPr>
        <p:spPr>
          <a:xfrm>
            <a:off x="202018" y="1984433"/>
            <a:ext cx="5489059"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rgbClr val="333333"/>
                </a:solidFill>
                <a:latin typeface="Open Sans"/>
                <a:ea typeface="Open Sans"/>
                <a:cs typeface="Open Sans"/>
                <a:sym typeface="Open Sans"/>
              </a:rPr>
              <a:t>Ordinales:</a:t>
            </a:r>
            <a:endParaRPr/>
          </a:p>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las variables categóricas también pueden ser representadas en escala "ordinal". Por ejemplo, si en lugar de querer saber exclusivamente si el niño juega o no a videojuegos deseásemos conocer un grado de tiempo podríamos ofrecerle las siguientes posibilidades de elección: nunca, rara ocasión, a veces, mucho, demasiado. En este segundo caso podríamos codificar las respuestas como 1,2,3,4,5 para cada una de las respuestas anteriores. </a:t>
            </a:r>
            <a:endParaRPr b="0" i="0" sz="1800" u="none" cap="none" strike="noStrike">
              <a:solidFill>
                <a:srgbClr val="333333"/>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4"/>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1" name="Google Shape;191;p14"/>
          <p:cNvSpPr txBox="1"/>
          <p:nvPr/>
        </p:nvSpPr>
        <p:spPr>
          <a:xfrm>
            <a:off x="433277" y="139991"/>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Tipos de Variables</a:t>
            </a:r>
            <a:endParaRPr b="0" i="0" sz="6000" u="none" cap="none" strike="noStrike">
              <a:solidFill>
                <a:schemeClr val="dk1"/>
              </a:solidFill>
              <a:latin typeface="Calibri"/>
              <a:ea typeface="Calibri"/>
              <a:cs typeface="Calibri"/>
              <a:sym typeface="Calibri"/>
            </a:endParaRPr>
          </a:p>
        </p:txBody>
      </p:sp>
      <p:pic>
        <p:nvPicPr>
          <p:cNvPr id="192" name="Google Shape;192;p14"/>
          <p:cNvPicPr preferRelativeResize="0"/>
          <p:nvPr/>
        </p:nvPicPr>
        <p:blipFill rotWithShape="1">
          <a:blip r:embed="rId3">
            <a:alphaModFix/>
          </a:blip>
          <a:srcRect b="6189" l="0" r="6643" t="5499"/>
          <a:stretch/>
        </p:blipFill>
        <p:spPr>
          <a:xfrm>
            <a:off x="5374268" y="1648187"/>
            <a:ext cx="6679509" cy="3561626"/>
          </a:xfrm>
          <a:prstGeom prst="rect">
            <a:avLst/>
          </a:prstGeom>
          <a:noFill/>
          <a:ln>
            <a:noFill/>
          </a:ln>
        </p:spPr>
      </p:pic>
      <p:sp>
        <p:nvSpPr>
          <p:cNvPr id="193" name="Google Shape;193;p14"/>
          <p:cNvSpPr txBox="1"/>
          <p:nvPr/>
        </p:nvSpPr>
        <p:spPr>
          <a:xfrm>
            <a:off x="202018" y="1465554"/>
            <a:ext cx="5489059" cy="480131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rgbClr val="333333"/>
                </a:solidFill>
                <a:latin typeface="Open Sans"/>
                <a:ea typeface="Open Sans"/>
                <a:cs typeface="Open Sans"/>
                <a:sym typeface="Open Sans"/>
              </a:rPr>
              <a:t>Continuas:</a:t>
            </a:r>
            <a:endParaRPr/>
          </a:p>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En este caso, los números si que poseen el valor que representan. Aunque veremos que en algunas ocasiones estas variables pueden ser agrupadas en "rangos". Si tienes en algún momento dudas sobre si una determinada variable debe ser representada como numérica o categórica te recomiendo que te hagas esta pregunta: ¿La mitad del valor realmente significa su mitad en el significado?, por ejemplo si el sujeto A posee un punto próximo de convergencia de 6 cm y el sujeto B de 12 cm, lo cierto es que A posee exactamente la mitad del valor que B. Sin embargo, en el caso de cuanto jugaba el niño a videojuegos, el valor de variable ordinal 2 no supone que el niño juegue exactamente la mitad que el valor 4.</a:t>
            </a:r>
            <a:endParaRPr b="0" i="0" sz="1800" u="none" cap="none" strike="noStrike">
              <a:solidFill>
                <a:srgbClr val="333333"/>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5"/>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9" name="Google Shape;199;p15"/>
          <p:cNvSpPr txBox="1"/>
          <p:nvPr/>
        </p:nvSpPr>
        <p:spPr>
          <a:xfrm>
            <a:off x="433277" y="139991"/>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Tipos de Variables</a:t>
            </a:r>
            <a:endParaRPr b="0" i="0" sz="6000" u="none" cap="none" strike="noStrike">
              <a:solidFill>
                <a:schemeClr val="dk1"/>
              </a:solidFill>
              <a:latin typeface="Calibri"/>
              <a:ea typeface="Calibri"/>
              <a:cs typeface="Calibri"/>
              <a:sym typeface="Calibri"/>
            </a:endParaRPr>
          </a:p>
        </p:txBody>
      </p:sp>
      <p:pic>
        <p:nvPicPr>
          <p:cNvPr id="200" name="Google Shape;200;p15"/>
          <p:cNvPicPr preferRelativeResize="0"/>
          <p:nvPr/>
        </p:nvPicPr>
        <p:blipFill rotWithShape="1">
          <a:blip r:embed="rId3">
            <a:alphaModFix/>
          </a:blip>
          <a:srcRect b="6189" l="0" r="6643" t="5499"/>
          <a:stretch/>
        </p:blipFill>
        <p:spPr>
          <a:xfrm>
            <a:off x="5374268" y="1648187"/>
            <a:ext cx="6679509" cy="3561626"/>
          </a:xfrm>
          <a:prstGeom prst="rect">
            <a:avLst/>
          </a:prstGeom>
          <a:noFill/>
          <a:ln>
            <a:noFill/>
          </a:ln>
        </p:spPr>
      </p:pic>
      <p:sp>
        <p:nvSpPr>
          <p:cNvPr id="201" name="Google Shape;201;p15"/>
          <p:cNvSpPr txBox="1"/>
          <p:nvPr/>
        </p:nvSpPr>
        <p:spPr>
          <a:xfrm>
            <a:off x="202018" y="2407451"/>
            <a:ext cx="5489059"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rgbClr val="333333"/>
                </a:solidFill>
                <a:latin typeface="Open Sans"/>
                <a:ea typeface="Open Sans"/>
                <a:cs typeface="Open Sans"/>
                <a:sym typeface="Open Sans"/>
              </a:rPr>
              <a:t>Discretas:</a:t>
            </a:r>
            <a:endParaRPr/>
          </a:p>
          <a:p>
            <a:pPr indent="0" lvl="0" marL="0" marR="0" rtl="0" algn="just">
              <a:spcBef>
                <a:spcPts val="0"/>
              </a:spcBef>
              <a:spcAft>
                <a:spcPts val="0"/>
              </a:spcAft>
              <a:buNone/>
            </a:pPr>
            <a:r>
              <a:rPr b="0" i="0" lang="en-US" sz="1800" u="none" cap="none" strike="noStrike">
                <a:solidFill>
                  <a:srgbClr val="4D5156"/>
                </a:solidFill>
                <a:latin typeface="arial"/>
                <a:ea typeface="arial"/>
                <a:cs typeface="arial"/>
                <a:sym typeface="arial"/>
              </a:rPr>
              <a:t>Una variable discreta es una variable que no puede tomar algunos valores dentro de un mínimo conjunto numerable, quiere decir, no acepta cualquier valor, únicamente aquellos que pertenecen al conjunto.</a:t>
            </a:r>
            <a:endParaRPr b="0" i="0" sz="1800" u="none" cap="none" strike="noStrike">
              <a:solidFill>
                <a:srgbClr val="333333"/>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16"/>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KDD</a:t>
            </a:r>
            <a:endParaRPr/>
          </a:p>
        </p:txBody>
      </p:sp>
      <p:sp>
        <p:nvSpPr>
          <p:cNvPr id="208" name="Google Shape;208;p16"/>
          <p:cNvSpPr txBox="1"/>
          <p:nvPr/>
        </p:nvSpPr>
        <p:spPr>
          <a:xfrm>
            <a:off x="506819" y="1472609"/>
            <a:ext cx="4603898"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Cuando hablamos de grandes cantidades de datos, el Descubrimiento de Conocimiento en Bases de Datos o KDD se refiere al proceso de identificar patrones válidos, novedosos, potencialmente útiles y principalmente entendibles.</a:t>
            </a:r>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Es probable que no hayas escuchado anteriormente el concepto de KDD. También es probable que te suene más conocido el término Minería de Datos, ¿cierto? Sin embargo, la Minería de Datos es solamente uno de los pasos en ese camino más amplio hacia el descubrimiento del conocimiento latente en tus datos.</a:t>
            </a:r>
            <a:endParaRPr/>
          </a:p>
        </p:txBody>
      </p:sp>
      <p:pic>
        <p:nvPicPr>
          <p:cNvPr id="209" name="Google Shape;209;p16"/>
          <p:cNvPicPr preferRelativeResize="0"/>
          <p:nvPr/>
        </p:nvPicPr>
        <p:blipFill rotWithShape="1">
          <a:blip r:embed="rId3">
            <a:alphaModFix/>
          </a:blip>
          <a:srcRect b="0" l="0" r="0" t="0"/>
          <a:stretch/>
        </p:blipFill>
        <p:spPr>
          <a:xfrm>
            <a:off x="5468679" y="1794167"/>
            <a:ext cx="6345518" cy="33494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7"/>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5" name="Google Shape;215;p17"/>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Paso del KDD</a:t>
            </a:r>
            <a:endParaRPr/>
          </a:p>
        </p:txBody>
      </p:sp>
      <p:sp>
        <p:nvSpPr>
          <p:cNvPr id="216" name="Google Shape;216;p17"/>
          <p:cNvSpPr txBox="1"/>
          <p:nvPr/>
        </p:nvSpPr>
        <p:spPr>
          <a:xfrm>
            <a:off x="609039" y="1807146"/>
            <a:ext cx="5495995"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Comprensión del dominio del estudio y establecimiento de objetivos</a:t>
            </a:r>
            <a:endParaRPr b="1" i="0" sz="1800" u="none" cap="none" strike="noStrike">
              <a:solidFill>
                <a:schemeClr val="dk1"/>
              </a:solidFill>
              <a:highlight>
                <a:srgbClr val="FFFF00"/>
              </a:highlight>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Desarrollo de un entendimiento sobre el dominio</a:t>
            </a:r>
            <a:endParaRPr b="0" i="0" sz="18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Descubrimiento de conocimiento previo que sea relevante</a:t>
            </a:r>
            <a:endParaRPr b="0" i="0" sz="18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Definición del objetivo del KDD</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Como en cualquier tipo de investigación, es fundamental tener muy claros los límites y objetivos de lo que pretendemos. Es muy fácil perder el rumbo en el océano infinito de datos a nuestra disposición.</a:t>
            </a:r>
            <a:endParaRPr/>
          </a:p>
          <a:p>
            <a:pPr indent="0" lvl="0" marL="0" marR="0" rtl="0" algn="just">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Icono&#10;&#10;Descripción generada automáticamente" id="217" name="Google Shape;217;p17"/>
          <p:cNvPicPr preferRelativeResize="0"/>
          <p:nvPr/>
        </p:nvPicPr>
        <p:blipFill rotWithShape="1">
          <a:blip r:embed="rId3">
            <a:alphaModFix/>
          </a:blip>
          <a:srcRect b="0" l="0" r="0" t="0"/>
          <a:stretch/>
        </p:blipFill>
        <p:spPr>
          <a:xfrm>
            <a:off x="6796668" y="1137424"/>
            <a:ext cx="3951248" cy="39512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8"/>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18"/>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Paso del KDD</a:t>
            </a:r>
            <a:endParaRPr/>
          </a:p>
        </p:txBody>
      </p:sp>
      <p:sp>
        <p:nvSpPr>
          <p:cNvPr id="224" name="Google Shape;224;p18"/>
          <p:cNvSpPr txBox="1"/>
          <p:nvPr/>
        </p:nvSpPr>
        <p:spPr>
          <a:xfrm>
            <a:off x="1008624" y="1500487"/>
            <a:ext cx="4603898"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Creación de un set de datos (dataset) objetivo</a:t>
            </a:r>
            <a:endParaRPr b="1" i="0" sz="1800" u="none" cap="none" strike="noStrike">
              <a:solidFill>
                <a:schemeClr val="dk1"/>
              </a:solidFill>
              <a:highlight>
                <a:srgbClr val="FFFF00"/>
              </a:highlight>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Selección e integración de los datos objetivo provenientes de fuentes múltiples y heterogéneas.</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Los datos que necesitamos están ahí afuera. Datos relevantes al dominio y objetivos de nuestro estudio pueden existir, por ejemplo, en bases de datos relacionales, colecciones de documentos, correos electrónicos, fotografías, clips de vídeo, bases de datos de procesos, bases de datos de transacciones de clientes, registros web, o web logs, etc.</a:t>
            </a:r>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Icono&#10;&#10;Descripción generada automáticamente" id="225" name="Google Shape;225;p18"/>
          <p:cNvPicPr preferRelativeResize="0"/>
          <p:nvPr/>
        </p:nvPicPr>
        <p:blipFill rotWithShape="1">
          <a:blip r:embed="rId3">
            <a:alphaModFix/>
          </a:blip>
          <a:srcRect b="0" l="0" r="0" t="0"/>
          <a:stretch/>
        </p:blipFill>
        <p:spPr>
          <a:xfrm>
            <a:off x="6378498" y="988741"/>
            <a:ext cx="4295078" cy="43043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9"/>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1" name="Google Shape;231;p19"/>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Paso del KDD</a:t>
            </a:r>
            <a:endParaRPr/>
          </a:p>
        </p:txBody>
      </p:sp>
      <p:sp>
        <p:nvSpPr>
          <p:cNvPr id="232" name="Google Shape;232;p19"/>
          <p:cNvSpPr txBox="1"/>
          <p:nvPr/>
        </p:nvSpPr>
        <p:spPr>
          <a:xfrm>
            <a:off x="516112" y="1918658"/>
            <a:ext cx="4603898"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Limpieza y Procesamiento de datos</a:t>
            </a:r>
            <a:endParaRPr b="1" i="0" sz="1800" u="none" cap="none" strike="noStrike">
              <a:solidFill>
                <a:schemeClr val="dk1"/>
              </a:solidFill>
              <a:highlight>
                <a:srgbClr val="FFFF00"/>
              </a:highlight>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Eliminación de ruido y datos aislados o outliers.</a:t>
            </a:r>
            <a:endParaRPr/>
          </a:p>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Uso del conocimiento previo para eliminar las inconsistencias y los duplicados.</a:t>
            </a:r>
            <a:endParaRPr/>
          </a:p>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Escogencia y uso de estrategias para manejar la información faltante en los datasets.</a:t>
            </a:r>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Imagen que contiene Dibujo de ingeniería&#10;&#10;Descripción generada automáticamente" id="233" name="Google Shape;233;p19"/>
          <p:cNvPicPr preferRelativeResize="0"/>
          <p:nvPr/>
        </p:nvPicPr>
        <p:blipFill rotWithShape="1">
          <a:blip r:embed="rId3">
            <a:alphaModFix/>
          </a:blip>
          <a:srcRect b="0" l="0" r="0" t="0"/>
          <a:stretch/>
        </p:blipFill>
        <p:spPr>
          <a:xfrm>
            <a:off x="5941741" y="1053790"/>
            <a:ext cx="4527395" cy="45273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2"/>
          <p:cNvSpPr txBox="1"/>
          <p:nvPr/>
        </p:nvSpPr>
        <p:spPr>
          <a:xfrm>
            <a:off x="221511" y="108135"/>
            <a:ext cx="10515600" cy="1325563"/>
          </a:xfrm>
          <a:prstGeom prst="rect">
            <a:avLst/>
          </a:prstGeom>
          <a:noFill/>
          <a:ln>
            <a:noFill/>
          </a:ln>
        </p:spPr>
        <p:txBody>
          <a:bodyPr anchorCtr="0" anchor="b" bIns="45700" lIns="91425" spcFirstLastPara="1" rIns="91425" wrap="square" tIns="45700">
            <a:normAutofit fontScale="92500"/>
          </a:bodyPr>
          <a:lstStyle/>
          <a:p>
            <a:pPr indent="0" lvl="0" marL="0" marR="0" rtl="0" algn="ctr">
              <a:lnSpc>
                <a:spcPct val="90000"/>
              </a:lnSpc>
              <a:spcBef>
                <a:spcPts val="0"/>
              </a:spcBef>
              <a:spcAft>
                <a:spcPts val="0"/>
              </a:spcAft>
              <a:buClr>
                <a:schemeClr val="dk1"/>
              </a:buClr>
              <a:buSzPct val="100000"/>
              <a:buFont typeface="Calibri"/>
              <a:buNone/>
            </a:pPr>
            <a:r>
              <a:rPr b="0" i="0" lang="en-US" sz="6000" u="none" cap="none" strike="noStrike">
                <a:solidFill>
                  <a:schemeClr val="dk1"/>
                </a:solidFill>
                <a:latin typeface="Calibri"/>
                <a:ea typeface="Calibri"/>
                <a:cs typeface="Calibri"/>
                <a:sym typeface="Calibri"/>
              </a:rPr>
              <a:t>Distribución de Temáticas del Curso</a:t>
            </a:r>
            <a:endParaRPr b="0" i="0" sz="6000" u="none" cap="none" strike="noStrike">
              <a:solidFill>
                <a:schemeClr val="dk1"/>
              </a:solidFill>
              <a:latin typeface="Calibri"/>
              <a:ea typeface="Calibri"/>
              <a:cs typeface="Calibri"/>
              <a:sym typeface="Calibri"/>
            </a:endParaRPr>
          </a:p>
        </p:txBody>
      </p:sp>
      <p:sp>
        <p:nvSpPr>
          <p:cNvPr id="98" name="Google Shape;98;p2"/>
          <p:cNvSpPr txBox="1"/>
          <p:nvPr/>
        </p:nvSpPr>
        <p:spPr>
          <a:xfrm>
            <a:off x="606760" y="1891899"/>
            <a:ext cx="10627297" cy="353943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Introducción al análisis de datos y tipos de análisis</a:t>
            </a:r>
            <a:endParaRPr/>
          </a:p>
          <a:p>
            <a:pPr indent="-342900" lvl="0" marL="342900" marR="0" rtl="0" algn="just">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Introducción a Python y sus herramientas</a:t>
            </a:r>
            <a:endParaRPr/>
          </a:p>
          <a:p>
            <a:pPr indent="-342900" lvl="0" marL="342900" marR="0" rtl="0" algn="just">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Manipulación y transformación de datos</a:t>
            </a:r>
            <a:endParaRPr/>
          </a:p>
          <a:p>
            <a:pPr indent="-342900" lvl="0" marL="342900" marR="0" rtl="0" algn="just">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Limpieza de datos</a:t>
            </a:r>
            <a:endParaRPr/>
          </a:p>
          <a:p>
            <a:pPr indent="-342900" lvl="0" marL="342900" marR="0" rtl="0" algn="just">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Análisis exploratorio descriptivo</a:t>
            </a:r>
            <a:endParaRPr/>
          </a:p>
          <a:p>
            <a:pPr indent="-342900" lvl="0" marL="342900" marR="0" rtl="0" algn="just">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Estadísticas descriptivas para análisis</a:t>
            </a:r>
            <a:endParaRPr/>
          </a:p>
          <a:p>
            <a:pPr indent="-342900" lvl="0" marL="342900" marR="0" rtl="0" algn="just">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Caso final completo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0"/>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9" name="Google Shape;239;p20"/>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Paso del KDD</a:t>
            </a:r>
            <a:endParaRPr/>
          </a:p>
        </p:txBody>
      </p:sp>
      <p:sp>
        <p:nvSpPr>
          <p:cNvPr id="240" name="Google Shape;240;p20"/>
          <p:cNvSpPr txBox="1"/>
          <p:nvPr/>
        </p:nvSpPr>
        <p:spPr>
          <a:xfrm>
            <a:off x="516112" y="1918658"/>
            <a:ext cx="4603898" cy="36933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Minería de Datos</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¡Y por fin llegamos a la Minería de Datos!</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Cuando “minamos” en realidad lo que hacemos es convertirnos en exploradores. Nos adentramos en la inmensidad de los datos y descubrimos poco a poco los patrones o modelos presentes en ellos; las relaciones.</a:t>
            </a:r>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Y en esta exploración, una de nuestras herramientas más útiles son los algoritmos.</a:t>
            </a:r>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41" name="Google Shape;241;p20"/>
          <p:cNvPicPr preferRelativeResize="0"/>
          <p:nvPr/>
        </p:nvPicPr>
        <p:blipFill rotWithShape="1">
          <a:blip r:embed="rId3">
            <a:alphaModFix/>
          </a:blip>
          <a:srcRect b="0" l="0" r="0" t="0"/>
          <a:stretch/>
        </p:blipFill>
        <p:spPr>
          <a:xfrm>
            <a:off x="5718717" y="932985"/>
            <a:ext cx="5140712" cy="51314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7" name="Google Shape;247;p21"/>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Paso del KDD</a:t>
            </a:r>
            <a:endParaRPr/>
          </a:p>
        </p:txBody>
      </p:sp>
      <p:sp>
        <p:nvSpPr>
          <p:cNvPr id="248" name="Google Shape;248;p21"/>
          <p:cNvSpPr txBox="1"/>
          <p:nvPr/>
        </p:nvSpPr>
        <p:spPr>
          <a:xfrm>
            <a:off x="534697" y="1481902"/>
            <a:ext cx="4603898"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Interpretación de los patrones minados</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Es importante que comprendamos la diferencia entre dos términos clave:</a:t>
            </a:r>
            <a:endParaRPr b="0" i="0" sz="18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Patrones: son estructuras locales que hacen declaraciones sólo sobre un espacio restringido por variables. Esto tiene aplicaciones importantes en detección de anomalías como la detección de faltas en procesos industriales o de fraudes en el sistema bancario.</a:t>
            </a:r>
            <a:endParaRPr/>
          </a:p>
          <a:p>
            <a:pPr indent="-285750" lvl="0" marL="285750" marR="0" rtl="0" algn="just">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Modelos: son estructuras globales que hacen declaraciones sobre cualquier punto en el espacio de medición. Por ejemplo, los modelos pueden predecir el valor de alguna otra variable.</a:t>
            </a:r>
            <a:endParaRPr/>
          </a:p>
        </p:txBody>
      </p:sp>
      <p:pic>
        <p:nvPicPr>
          <p:cNvPr id="249" name="Google Shape;249;p21"/>
          <p:cNvPicPr preferRelativeResize="0"/>
          <p:nvPr/>
        </p:nvPicPr>
        <p:blipFill rotWithShape="1">
          <a:blip r:embed="rId3">
            <a:alphaModFix/>
          </a:blip>
          <a:srcRect b="0" l="0" r="0" t="0"/>
          <a:stretch/>
        </p:blipFill>
        <p:spPr>
          <a:xfrm>
            <a:off x="5746595" y="951571"/>
            <a:ext cx="4871224" cy="48712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2"/>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5" name="Google Shape;255;p22"/>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Paso del KDD</a:t>
            </a:r>
            <a:endParaRPr/>
          </a:p>
        </p:txBody>
      </p:sp>
      <p:sp>
        <p:nvSpPr>
          <p:cNvPr id="256" name="Google Shape;256;p22"/>
          <p:cNvSpPr txBox="1"/>
          <p:nvPr/>
        </p:nvSpPr>
        <p:spPr>
          <a:xfrm>
            <a:off x="571868" y="2253195"/>
            <a:ext cx="4603898"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Utilización del conocimiento descubierto</a:t>
            </a:r>
            <a:endParaRPr b="1" i="0" sz="1800" u="none" cap="none" strike="noStrike">
              <a:solidFill>
                <a:schemeClr val="dk1"/>
              </a:solidFill>
              <a:highlight>
                <a:srgbClr val="00FF00"/>
              </a:highlight>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¡Bingo! Descubrimos el conocimiento oculto en nuestros datos. Ahora es el momento de usar ese conocimiento para tomar mejores decisiones.</a:t>
            </a:r>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p:txBody>
      </p:sp>
      <p:pic>
        <p:nvPicPr>
          <p:cNvPr descr="Imagen que contiene Icono&#10;&#10;Descripción generada automáticamente" id="257" name="Google Shape;257;p22"/>
          <p:cNvPicPr preferRelativeResize="0"/>
          <p:nvPr/>
        </p:nvPicPr>
        <p:blipFill rotWithShape="1">
          <a:blip r:embed="rId3">
            <a:alphaModFix/>
          </a:blip>
          <a:srcRect b="0" l="0" r="0" t="0"/>
          <a:stretch/>
        </p:blipFill>
        <p:spPr>
          <a:xfrm>
            <a:off x="5365595" y="319668"/>
            <a:ext cx="5623931" cy="56239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3"/>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3" name="Google Shape;263;p23"/>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CRISP-DM</a:t>
            </a:r>
            <a:endParaRPr/>
          </a:p>
        </p:txBody>
      </p:sp>
      <p:sp>
        <p:nvSpPr>
          <p:cNvPr id="264" name="Google Shape;264;p23"/>
          <p:cNvSpPr txBox="1"/>
          <p:nvPr/>
        </p:nvSpPr>
        <p:spPr>
          <a:xfrm>
            <a:off x="627624" y="1546951"/>
            <a:ext cx="4603898"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CRISP-DM (Cross Industry Standard Process for Data Mining) proporciona una descripción normalizada del ciclo de vida de un proyecto estándar de análisis de datos, de forma análoga a como se hace en la ingeniería del software con los modelos de ciclo de vida de desarrollo de software. El modelo CRISP-DM cubre las fases de un proyecto, sus tareas respectivas, y las relaciones entre estas tareas. En este nivel de descripción no es posible identificar todas las relaciones; las relaciones podrían existir entre cualquier tarea según los objetivos, el contexto, y el interés del usuario sobre los datos.</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p:txBody>
      </p:sp>
      <p:pic>
        <p:nvPicPr>
          <p:cNvPr descr="Diagrama&#10;&#10;Descripción generada automáticamente" id="265" name="Google Shape;265;p23"/>
          <p:cNvPicPr preferRelativeResize="0"/>
          <p:nvPr/>
        </p:nvPicPr>
        <p:blipFill rotWithShape="1">
          <a:blip r:embed="rId3">
            <a:alphaModFix/>
          </a:blip>
          <a:srcRect b="0" l="0" r="0" t="0"/>
          <a:stretch/>
        </p:blipFill>
        <p:spPr>
          <a:xfrm>
            <a:off x="6023863" y="1236530"/>
            <a:ext cx="4524152" cy="45089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1" name="Google Shape;271;p24"/>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CRISP-DM</a:t>
            </a:r>
            <a:endParaRPr/>
          </a:p>
        </p:txBody>
      </p:sp>
      <p:sp>
        <p:nvSpPr>
          <p:cNvPr id="272" name="Google Shape;272;p24"/>
          <p:cNvSpPr txBox="1"/>
          <p:nvPr/>
        </p:nvSpPr>
        <p:spPr>
          <a:xfrm>
            <a:off x="646209" y="1760683"/>
            <a:ext cx="4603898"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Fase I. Business Understanding. Definición de necesidades del cliente (comprensión del negocio)</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Esta fase inicial se enfoca en la comprensión de los objetivos de proyecto. Después se convierte este conocimiento de los datos en la definición de un problema de minería de datos y en un plan preliminar diseñado para alcanzar los objetivos.</a:t>
            </a:r>
            <a:endParaRPr/>
          </a:p>
          <a:p>
            <a:pPr indent="0" lvl="0" marL="0" marR="0" rtl="0" algn="just">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p:txBody>
      </p:sp>
      <p:pic>
        <p:nvPicPr>
          <p:cNvPr descr="Icono&#10;&#10;Descripción generada automáticamente" id="273" name="Google Shape;273;p24"/>
          <p:cNvPicPr preferRelativeResize="0"/>
          <p:nvPr/>
        </p:nvPicPr>
        <p:blipFill rotWithShape="1">
          <a:blip r:embed="rId3">
            <a:alphaModFix/>
          </a:blip>
          <a:srcRect b="0" l="0" r="0" t="0"/>
          <a:stretch/>
        </p:blipFill>
        <p:spPr>
          <a:xfrm>
            <a:off x="5895278" y="905107"/>
            <a:ext cx="4731834" cy="4741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5"/>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p25"/>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CRISP-DM</a:t>
            </a:r>
            <a:endParaRPr/>
          </a:p>
        </p:txBody>
      </p:sp>
      <p:sp>
        <p:nvSpPr>
          <p:cNvPr id="280" name="Google Shape;280;p25"/>
          <p:cNvSpPr txBox="1"/>
          <p:nvPr/>
        </p:nvSpPr>
        <p:spPr>
          <a:xfrm>
            <a:off x="646209" y="1760683"/>
            <a:ext cx="4603898"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Fase II. Data Understanding. Estudio y comprensión de los datos</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La fase de entendimiento de datos comienza con la colección de datos inicial y continúa con las actividades que permiten familiarizarse con los datos, identificar los problemas de calidad, descubrir conocimiento preliminar sobre los datos, y/o descubrir subconjuntos interesantes para formar hipótesis en cuanto a la información oculta.</a:t>
            </a:r>
            <a:endParaRPr/>
          </a:p>
        </p:txBody>
      </p:sp>
      <p:pic>
        <p:nvPicPr>
          <p:cNvPr descr="Icono&#10;&#10;Descripción generada automáticamente" id="281" name="Google Shape;281;p25"/>
          <p:cNvPicPr preferRelativeResize="0"/>
          <p:nvPr/>
        </p:nvPicPr>
        <p:blipFill rotWithShape="1">
          <a:blip r:embed="rId3">
            <a:alphaModFix/>
          </a:blip>
          <a:srcRect b="0" l="0" r="0" t="0"/>
          <a:stretch/>
        </p:blipFill>
        <p:spPr>
          <a:xfrm>
            <a:off x="5774473" y="1044498"/>
            <a:ext cx="4759712" cy="47597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7" name="Google Shape;287;p26"/>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CRISP-DM</a:t>
            </a:r>
            <a:endParaRPr/>
          </a:p>
        </p:txBody>
      </p:sp>
      <p:sp>
        <p:nvSpPr>
          <p:cNvPr id="288" name="Google Shape;288;p26"/>
          <p:cNvSpPr txBox="1"/>
          <p:nvPr/>
        </p:nvSpPr>
        <p:spPr>
          <a:xfrm>
            <a:off x="646209" y="1760683"/>
            <a:ext cx="4603898" cy="36933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Fase III. Data Preparation. Análisis de los datos y selección de características</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La fase de preparación de datos cubre todas las actividades necesarias para construir el conjunto final de datos (los datos que se utilizarán en las herramientas de modelado) a partir de los datos en bruto iniciales. Las tareas incluyen la selección de tablas, registros y atributos, así como la transformación y la limpieza de datos para las herramientas que modelan.</a:t>
            </a:r>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p:txBody>
      </p:sp>
      <p:pic>
        <p:nvPicPr>
          <p:cNvPr descr="Interfaz de usuario gráfica&#10;&#10;Descripción generada automáticamente" id="289" name="Google Shape;289;p26"/>
          <p:cNvPicPr preferRelativeResize="0"/>
          <p:nvPr/>
        </p:nvPicPr>
        <p:blipFill rotWithShape="1">
          <a:blip r:embed="rId3">
            <a:alphaModFix/>
          </a:blip>
          <a:srcRect b="0" l="0" r="0" t="0"/>
          <a:stretch/>
        </p:blipFill>
        <p:spPr>
          <a:xfrm>
            <a:off x="5123985" y="291790"/>
            <a:ext cx="5912004" cy="59120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5" name="Google Shape;295;p27"/>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CRISP-DM</a:t>
            </a:r>
            <a:endParaRPr/>
          </a:p>
        </p:txBody>
      </p:sp>
      <p:sp>
        <p:nvSpPr>
          <p:cNvPr id="296" name="Google Shape;296;p27"/>
          <p:cNvSpPr txBox="1"/>
          <p:nvPr/>
        </p:nvSpPr>
        <p:spPr>
          <a:xfrm>
            <a:off x="646209" y="1760683"/>
            <a:ext cx="4603898"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Fase IV. Modeling. Modelado</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En esta fase, se seleccionan y aplican las técnicas de modelado que sean pertinentes al problema (cuantas más mejor), y se calibran sus parámetros a valores óptimos. Típicamente hay varias técnicas para el mismo tipo de problema de minería de datos. Algunas técnicas tienen requerimientos específicos sobre la forma de los datos. Por lo tanto, casi siempre en cualquier proyecto se acaba volviendo a la fase de preparación de datos.</a:t>
            </a:r>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p:txBody>
      </p:sp>
      <p:pic>
        <p:nvPicPr>
          <p:cNvPr id="297" name="Google Shape;297;p27"/>
          <p:cNvPicPr preferRelativeResize="0"/>
          <p:nvPr/>
        </p:nvPicPr>
        <p:blipFill rotWithShape="1">
          <a:blip r:embed="rId3">
            <a:alphaModFix/>
          </a:blip>
          <a:srcRect b="0" l="0" r="0" t="0"/>
          <a:stretch/>
        </p:blipFill>
        <p:spPr>
          <a:xfrm>
            <a:off x="5328424" y="830766"/>
            <a:ext cx="5261517" cy="52615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3" name="Google Shape;303;p28"/>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CRISP-DM</a:t>
            </a:r>
            <a:endParaRPr/>
          </a:p>
        </p:txBody>
      </p:sp>
      <p:sp>
        <p:nvSpPr>
          <p:cNvPr id="304" name="Google Shape;304;p28"/>
          <p:cNvSpPr txBox="1"/>
          <p:nvPr/>
        </p:nvSpPr>
        <p:spPr>
          <a:xfrm>
            <a:off x="646209" y="1760683"/>
            <a:ext cx="4966312"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Fase V. Evaluation. Evaluación (obtención de resultados)</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En esta etapa en el proyecto, se han construido uno o varios modelos que parecen alcanzar calidad suficiente desde la una perspectiva de análisis de datos.</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 Antes de proceder al despliegue final del modelo, es importante evaluarlo a fondo y revisar los pasos ejecutados para crearlo, comparar el modelo obtenido con los objetivos de negocio. Un objetivo clave es determinar si hay alguna cuestión importante de negocio que no haya sido considerada suficientemente. Al final de esta fase, se debería obtener una decisión sobre la aplicación de los resultados del proceso de análisis de datos.</a:t>
            </a:r>
            <a:endParaRPr/>
          </a:p>
          <a:p>
            <a:pPr indent="0" lvl="0" marL="0" marR="0" rtl="0" algn="just">
              <a:spcBef>
                <a:spcPts val="0"/>
              </a:spcBef>
              <a:spcAft>
                <a:spcPts val="0"/>
              </a:spcAft>
              <a:buNone/>
            </a:pPr>
            <a:r>
              <a:t/>
            </a:r>
            <a:endParaRPr b="1" i="0" sz="1800" u="none" cap="none" strike="noStrike">
              <a:solidFill>
                <a:schemeClr val="dk1"/>
              </a:solidFill>
              <a:highlight>
                <a:srgbClr val="FFFF00"/>
              </a:highlight>
              <a:latin typeface="Calibri"/>
              <a:ea typeface="Calibri"/>
              <a:cs typeface="Calibri"/>
              <a:sym typeface="Calibri"/>
            </a:endParaRPr>
          </a:p>
        </p:txBody>
      </p:sp>
      <p:pic>
        <p:nvPicPr>
          <p:cNvPr descr="Icono&#10;&#10;Descripción generada automáticamente" id="305" name="Google Shape;305;p28"/>
          <p:cNvPicPr preferRelativeResize="0"/>
          <p:nvPr/>
        </p:nvPicPr>
        <p:blipFill rotWithShape="1">
          <a:blip r:embed="rId3">
            <a:alphaModFix/>
          </a:blip>
          <a:srcRect b="0" l="0" r="0" t="0"/>
          <a:stretch/>
        </p:blipFill>
        <p:spPr>
          <a:xfrm>
            <a:off x="6452839" y="1444083"/>
            <a:ext cx="4425175" cy="4425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1" name="Google Shape;311;p29"/>
          <p:cNvSpPr txBox="1"/>
          <p:nvPr/>
        </p:nvSpPr>
        <p:spPr>
          <a:xfrm>
            <a:off x="415556" y="255177"/>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CRISP-DM</a:t>
            </a:r>
            <a:endParaRPr/>
          </a:p>
        </p:txBody>
      </p:sp>
      <p:sp>
        <p:nvSpPr>
          <p:cNvPr id="312" name="Google Shape;312;p29"/>
          <p:cNvSpPr txBox="1"/>
          <p:nvPr/>
        </p:nvSpPr>
        <p:spPr>
          <a:xfrm>
            <a:off x="646209" y="1509781"/>
            <a:ext cx="4966312" cy="36933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highlight>
                  <a:srgbClr val="FFFF00"/>
                </a:highlight>
                <a:latin typeface="Calibri"/>
                <a:ea typeface="Calibri"/>
                <a:cs typeface="Calibri"/>
                <a:sym typeface="Calibri"/>
              </a:rPr>
              <a:t>Fase VI. Deployment. Despliegue (puesta en producción)</a:t>
            </a:r>
            <a:endParaRPr b="1" i="0" sz="1800" u="none" cap="none" strike="noStrike">
              <a:solidFill>
                <a:schemeClr val="dk1"/>
              </a:solidFill>
              <a:highlight>
                <a:srgbClr val="FFFF00"/>
              </a:highlight>
              <a:latin typeface="Calibri"/>
              <a:ea typeface="Calibri"/>
              <a:cs typeface="Calibri"/>
              <a:sym typeface="Calibri"/>
            </a:endParaRPr>
          </a:p>
          <a:p>
            <a:pPr indent="0" lvl="0" marL="0" marR="0" rtl="0" algn="just">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Generalmente, la creación del modelo no es el final del proyecto. Incluso si el objetivo del modelo es de aumentar el conocimiento de los datos, el conocimiento obtenido tendrá que organizarse y presentarse para que el cliente pueda usarlo. Dependiendo de los requisitos, la fase de desarrollo puede ser tan simple como la generación de un informe o tan compleja como la realización periódica y quizás automatizada de un proceso de análisis de datos en la organización.</a:t>
            </a:r>
            <a:endParaRPr/>
          </a:p>
        </p:txBody>
      </p:sp>
      <p:pic>
        <p:nvPicPr>
          <p:cNvPr descr="Imagen que contiene Icono&#10;&#10;Descripción generada automáticamente" id="313" name="Google Shape;313;p29"/>
          <p:cNvPicPr preferRelativeResize="0"/>
          <p:nvPr/>
        </p:nvPicPr>
        <p:blipFill rotWithShape="1">
          <a:blip r:embed="rId3">
            <a:alphaModFix/>
          </a:blip>
          <a:srcRect b="0" l="0" r="0" t="0"/>
          <a:stretch/>
        </p:blipFill>
        <p:spPr>
          <a:xfrm>
            <a:off x="6221819" y="1135912"/>
            <a:ext cx="4586176" cy="4586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3"/>
          <p:cNvSpPr txBox="1"/>
          <p:nvPr/>
        </p:nvSpPr>
        <p:spPr>
          <a:xfrm>
            <a:off x="838200" y="216269"/>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¿Qué es análisis de datos?</a:t>
            </a:r>
            <a:endParaRPr b="0" i="0" sz="6000" u="none" cap="none" strike="noStrike">
              <a:solidFill>
                <a:schemeClr val="dk1"/>
              </a:solidFill>
              <a:latin typeface="Calibri"/>
              <a:ea typeface="Calibri"/>
              <a:cs typeface="Calibri"/>
              <a:sym typeface="Calibri"/>
            </a:endParaRPr>
          </a:p>
        </p:txBody>
      </p:sp>
      <p:sp>
        <p:nvSpPr>
          <p:cNvPr id="105" name="Google Shape;105;p3"/>
          <p:cNvSpPr txBox="1"/>
          <p:nvPr/>
        </p:nvSpPr>
        <p:spPr>
          <a:xfrm>
            <a:off x="422616" y="1909857"/>
            <a:ext cx="5562548"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El análisis de datos se confunde a menudo con la ciencia de datos. Aunque es de naturaleza similar, el análisis de datos se ocupa más de resolver problemas mediante conjuntos de datos definidos, mientras que la ciencia de los datos requiere el desarrollo de nuevos modelos y algoritmos mediante la codificación y la programación.</a:t>
            </a:r>
            <a:endParaRPr/>
          </a:p>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El análisis de datos se relaciona con la inteligencia de negocios (BI). Sin embargo, el business intelligence se ocupa de la interpretación de los datos del pasado, mientras que el análisis también puede predecir el futuro. </a:t>
            </a:r>
            <a:endParaRPr/>
          </a:p>
          <a:p>
            <a:pPr indent="0" lvl="0" marL="0" marR="0" rtl="0" algn="just">
              <a:spcBef>
                <a:spcPts val="0"/>
              </a:spcBef>
              <a:spcAft>
                <a:spcPts val="0"/>
              </a:spcAft>
              <a:buNone/>
            </a:pPr>
            <a:r>
              <a:t/>
            </a:r>
            <a:endParaRPr b="0" i="0" sz="1800" u="none" cap="none" strike="noStrike">
              <a:solidFill>
                <a:srgbClr val="333333"/>
              </a:solidFill>
              <a:latin typeface="Open Sans"/>
              <a:ea typeface="Open Sans"/>
              <a:cs typeface="Open Sans"/>
              <a:sym typeface="Open Sans"/>
            </a:endParaRPr>
          </a:p>
        </p:txBody>
      </p:sp>
      <p:pic>
        <p:nvPicPr>
          <p:cNvPr descr="Un meme dice más de mil palabras – El Financiero" id="106" name="Google Shape;106;p3"/>
          <p:cNvPicPr preferRelativeResize="0"/>
          <p:nvPr/>
        </p:nvPicPr>
        <p:blipFill rotWithShape="1">
          <a:blip r:embed="rId3">
            <a:alphaModFix/>
          </a:blip>
          <a:srcRect b="0" l="0" r="0" t="0"/>
          <a:stretch/>
        </p:blipFill>
        <p:spPr>
          <a:xfrm>
            <a:off x="7252854" y="1618910"/>
            <a:ext cx="3009726" cy="455221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9" name="Google Shape;319;p30"/>
          <p:cNvSpPr txBox="1"/>
          <p:nvPr/>
        </p:nvSpPr>
        <p:spPr>
          <a:xfrm>
            <a:off x="380114" y="503270"/>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SEMMA</a:t>
            </a:r>
            <a:endParaRPr/>
          </a:p>
        </p:txBody>
      </p:sp>
      <p:sp>
        <p:nvSpPr>
          <p:cNvPr id="320" name="Google Shape;320;p30"/>
          <p:cNvSpPr txBox="1"/>
          <p:nvPr/>
        </p:nvSpPr>
        <p:spPr>
          <a:xfrm>
            <a:off x="965186" y="2103432"/>
            <a:ext cx="3841033"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Como CRISP-DM, más que como una metodología de Machine Learning, se plantea como una metodología (o al menos un proceso) para Data Mining, antecedente del Machine Learning, pero sus propuestas pueden seguir siendo bastante válidas en el contexto algo más amplio, al menos en mi opinión, del Machine Learning.</a:t>
            </a:r>
            <a:endParaRPr b="0" i="0" sz="1800" u="none" cap="none" strike="noStrike">
              <a:solidFill>
                <a:schemeClr val="dk1"/>
              </a:solidFill>
              <a:latin typeface="Calibri"/>
              <a:ea typeface="Calibri"/>
              <a:cs typeface="Calibri"/>
              <a:sym typeface="Calibri"/>
            </a:endParaRPr>
          </a:p>
        </p:txBody>
      </p:sp>
      <p:pic>
        <p:nvPicPr>
          <p:cNvPr descr="Diagrama&#10;&#10;Descripción generada automáticamente" id="321" name="Google Shape;321;p30"/>
          <p:cNvPicPr preferRelativeResize="0"/>
          <p:nvPr/>
        </p:nvPicPr>
        <p:blipFill rotWithShape="1">
          <a:blip r:embed="rId3">
            <a:alphaModFix/>
          </a:blip>
          <a:srcRect b="0" l="0" r="0" t="0"/>
          <a:stretch/>
        </p:blipFill>
        <p:spPr>
          <a:xfrm>
            <a:off x="5769935" y="1486925"/>
            <a:ext cx="4285784" cy="44183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7" name="Google Shape;327;p31"/>
          <p:cNvSpPr txBox="1"/>
          <p:nvPr/>
        </p:nvSpPr>
        <p:spPr>
          <a:xfrm>
            <a:off x="380114" y="503270"/>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SEMMA</a:t>
            </a:r>
            <a:endParaRPr/>
          </a:p>
        </p:txBody>
      </p:sp>
      <p:sp>
        <p:nvSpPr>
          <p:cNvPr id="328" name="Google Shape;328;p31"/>
          <p:cNvSpPr txBox="1"/>
          <p:nvPr/>
        </p:nvSpPr>
        <p:spPr>
          <a:xfrm>
            <a:off x="593046" y="1713572"/>
            <a:ext cx="5311870" cy="3970318"/>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‘Sample’ (muestreo):</a:t>
            </a:r>
            <a:r>
              <a:rPr b="0" i="0" lang="en-US" sz="1800" u="none" cap="none" strike="noStrike">
                <a:solidFill>
                  <a:schemeClr val="dk1"/>
                </a:solidFill>
                <a:latin typeface="Calibri"/>
                <a:ea typeface="Calibri"/>
                <a:cs typeface="Calibri"/>
                <a:sym typeface="Calibri"/>
              </a:rPr>
              <a:t> es decir, captura de datos y eventualmente creación de tablas u otras estructuras que los contengan, y prestando atención al tamaño de las muestras de manera que el conjunto de datos sea suficientemente grande para que resulte representativo y suficientemente pequeño como para permitir el procesamiento.</a:t>
            </a:r>
            <a:endParaRPr b="0" i="0" sz="18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‘Explore’ (exploración):</a:t>
            </a:r>
            <a:r>
              <a:rPr b="0" i="0" lang="en-US" sz="1800" u="none" cap="none" strike="noStrike">
                <a:solidFill>
                  <a:schemeClr val="dk1"/>
                </a:solidFill>
                <a:latin typeface="Calibri"/>
                <a:ea typeface="Calibri"/>
                <a:cs typeface="Calibri"/>
                <a:sym typeface="Calibri"/>
              </a:rPr>
              <a:t> entender de alguna forma los datos de que se dispone mediante visualización, agrupamiento, etc de forma que se puedan observar relaciones, tendencias y cualquier otra información que nos de una idea general sobre los datos y el fenómeno subyacente.</a:t>
            </a:r>
            <a:endParaRPr/>
          </a:p>
          <a:p>
            <a:pPr indent="0" lvl="0" marL="0" marR="0" rtl="0" algn="just">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Forma, Icono&#10;&#10;Descripción generada automáticamente" id="329" name="Google Shape;329;p31"/>
          <p:cNvPicPr preferRelativeResize="0"/>
          <p:nvPr/>
        </p:nvPicPr>
        <p:blipFill rotWithShape="1">
          <a:blip r:embed="rId3">
            <a:alphaModFix/>
          </a:blip>
          <a:srcRect b="0" l="0" r="0" t="0"/>
          <a:stretch/>
        </p:blipFill>
        <p:spPr>
          <a:xfrm>
            <a:off x="6443330" y="1259958"/>
            <a:ext cx="4453269" cy="44532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2"/>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5" name="Google Shape;335;p32"/>
          <p:cNvSpPr txBox="1"/>
          <p:nvPr/>
        </p:nvSpPr>
        <p:spPr>
          <a:xfrm>
            <a:off x="380114" y="308340"/>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SEMMA</a:t>
            </a:r>
            <a:endParaRPr/>
          </a:p>
        </p:txBody>
      </p:sp>
      <p:sp>
        <p:nvSpPr>
          <p:cNvPr id="336" name="Google Shape;336;p32"/>
          <p:cNvSpPr txBox="1"/>
          <p:nvPr/>
        </p:nvSpPr>
        <p:spPr>
          <a:xfrm>
            <a:off x="451279" y="1403456"/>
            <a:ext cx="5311870" cy="5078313"/>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‘Modify’ (modificación):</a:t>
            </a:r>
            <a:r>
              <a:rPr b="0" i="0" lang="en-US" sz="1800" u="none" cap="none" strike="noStrike">
                <a:solidFill>
                  <a:schemeClr val="dk1"/>
                </a:solidFill>
                <a:latin typeface="Calibri"/>
                <a:ea typeface="Calibri"/>
                <a:cs typeface="Calibri"/>
                <a:sym typeface="Calibri"/>
              </a:rPr>
              <a:t> Trabajo sobre los datos de forma que queden listos para el posterior modelado. Eso se consigue realizando pequeñas transformaciones, seleccionando variables e incluso creándolas a partir de datos en bruto, etc</a:t>
            </a:r>
            <a:endParaRPr b="0" i="0" sz="18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‘Model’ (modelado):</a:t>
            </a:r>
            <a:r>
              <a:rPr b="0" i="0" lang="en-US" sz="1800" u="none" cap="none" strike="noStrike">
                <a:solidFill>
                  <a:schemeClr val="dk1"/>
                </a:solidFill>
                <a:latin typeface="Calibri"/>
                <a:ea typeface="Calibri"/>
                <a:cs typeface="Calibri"/>
                <a:sym typeface="Calibri"/>
              </a:rPr>
              <a:t> quizá la etapa más científica y valiosa (aunque no necesariamente la que más tiempo consume) en donde se determina el modelo más adecuado (el que mejor predice la o las variables de salida a partir de la o las variables de entrada), seleccionando entre las familias disponibles (redes neuronales, árboles de decisión, regresión logística, etc) y afinando el modelo en la o las opciones seleccionadas.</a:t>
            </a:r>
            <a:endParaRPr b="0" i="0" sz="18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‘Assess’ (evaluación):</a:t>
            </a:r>
            <a:r>
              <a:rPr b="0" i="0" lang="en-US" sz="1800" u="none" cap="none" strike="noStrike">
                <a:solidFill>
                  <a:schemeClr val="dk1"/>
                </a:solidFill>
                <a:latin typeface="Calibri"/>
                <a:ea typeface="Calibri"/>
                <a:cs typeface="Calibri"/>
                <a:sym typeface="Calibri"/>
              </a:rPr>
              <a:t> Evaluar el funcionamiento del modelo en su conjunto en cuanto a fiabilidad, utilidad etc</a:t>
            </a:r>
            <a:endParaRPr b="0" i="0" sz="18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337" name="Google Shape;337;p32"/>
          <p:cNvPicPr preferRelativeResize="0"/>
          <p:nvPr/>
        </p:nvPicPr>
        <p:blipFill rotWithShape="1">
          <a:blip r:embed="rId3">
            <a:alphaModFix/>
          </a:blip>
          <a:srcRect b="0" l="0" r="0" t="0"/>
          <a:stretch/>
        </p:blipFill>
        <p:spPr>
          <a:xfrm>
            <a:off x="6211445" y="1427443"/>
            <a:ext cx="4391246" cy="439124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3" name="Google Shape;343;p33"/>
          <p:cNvSpPr txBox="1"/>
          <p:nvPr/>
        </p:nvSpPr>
        <p:spPr>
          <a:xfrm>
            <a:off x="380114" y="308340"/>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TDSP</a:t>
            </a:r>
            <a:endParaRPr/>
          </a:p>
        </p:txBody>
      </p:sp>
      <p:pic>
        <p:nvPicPr>
          <p:cNvPr descr="En el diagrama se muestra el ciclo de vida de la ciencia de datos, que incluye información empresarial, adquisición/comprensión de datos, modelado e implementación." id="344" name="Google Shape;344;p33"/>
          <p:cNvPicPr preferRelativeResize="0"/>
          <p:nvPr/>
        </p:nvPicPr>
        <p:blipFill rotWithShape="1">
          <a:blip r:embed="rId3">
            <a:alphaModFix/>
          </a:blip>
          <a:srcRect b="0" l="0" r="0" t="0"/>
          <a:stretch/>
        </p:blipFill>
        <p:spPr>
          <a:xfrm>
            <a:off x="104795" y="0"/>
            <a:ext cx="9185564" cy="6852295"/>
          </a:xfrm>
          <a:prstGeom prst="rect">
            <a:avLst/>
          </a:prstGeom>
          <a:noFill/>
          <a:ln>
            <a:noFill/>
          </a:ln>
        </p:spPr>
      </p:pic>
      <p:sp>
        <p:nvSpPr>
          <p:cNvPr id="345" name="Google Shape;345;p33"/>
          <p:cNvSpPr txBox="1"/>
          <p:nvPr/>
        </p:nvSpPr>
        <p:spPr>
          <a:xfrm>
            <a:off x="9776640" y="2718143"/>
            <a:ext cx="2207542"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¿Qué es el Proceso de ciencia de datos en equipo (TDSP)? - Azure Architecture Center | Microsoft Learn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4"/>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1" name="Google Shape;351;p34"/>
          <p:cNvSpPr txBox="1"/>
          <p:nvPr/>
        </p:nvSpPr>
        <p:spPr>
          <a:xfrm>
            <a:off x="380114" y="308340"/>
            <a:ext cx="10515600" cy="731912"/>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Metodología TDSP</a:t>
            </a:r>
            <a:endParaRPr/>
          </a:p>
        </p:txBody>
      </p:sp>
      <p:pic>
        <p:nvPicPr>
          <p:cNvPr id="352" name="Google Shape;352;p34"/>
          <p:cNvPicPr preferRelativeResize="0"/>
          <p:nvPr/>
        </p:nvPicPr>
        <p:blipFill rotWithShape="1">
          <a:blip r:embed="rId3">
            <a:alphaModFix/>
          </a:blip>
          <a:srcRect b="0" l="0" r="0" t="0"/>
          <a:stretch/>
        </p:blipFill>
        <p:spPr>
          <a:xfrm>
            <a:off x="644236" y="1040252"/>
            <a:ext cx="10141749" cy="581774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Herramientas</a:t>
            </a:r>
            <a:endParaRPr/>
          </a:p>
        </p:txBody>
      </p:sp>
      <p:pic>
        <p:nvPicPr>
          <p:cNvPr descr="No alternative text description for this image" id="358" name="Google Shape;358;p35"/>
          <p:cNvPicPr preferRelativeResize="0"/>
          <p:nvPr/>
        </p:nvPicPr>
        <p:blipFill rotWithShape="1">
          <a:blip r:embed="rId3">
            <a:alphaModFix/>
          </a:blip>
          <a:srcRect b="0" l="0" r="0" t="0"/>
          <a:stretch/>
        </p:blipFill>
        <p:spPr>
          <a:xfrm>
            <a:off x="695152" y="1435396"/>
            <a:ext cx="10211182" cy="48803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 " id="363" name="Google Shape;363;p36"/>
          <p:cNvPicPr preferRelativeResize="0"/>
          <p:nvPr/>
        </p:nvPicPr>
        <p:blipFill rotWithShape="1">
          <a:blip r:embed="rId3">
            <a:alphaModFix/>
          </a:blip>
          <a:srcRect b="0" l="0" r="0" t="0"/>
          <a:stretch/>
        </p:blipFill>
        <p:spPr>
          <a:xfrm>
            <a:off x="470412" y="85843"/>
            <a:ext cx="4409932" cy="6233120"/>
          </a:xfrm>
          <a:prstGeom prst="rect">
            <a:avLst/>
          </a:prstGeom>
          <a:noFill/>
          <a:ln>
            <a:noFill/>
          </a:ln>
        </p:spPr>
      </p:pic>
      <p:pic>
        <p:nvPicPr>
          <p:cNvPr descr="Big Data vs Big Data Analytics vs Data Science" id="364" name="Google Shape;364;p36"/>
          <p:cNvPicPr preferRelativeResize="0"/>
          <p:nvPr/>
        </p:nvPicPr>
        <p:blipFill rotWithShape="1">
          <a:blip r:embed="rId4">
            <a:alphaModFix/>
          </a:blip>
          <a:srcRect b="0" l="0" r="0" t="0"/>
          <a:stretch/>
        </p:blipFill>
        <p:spPr>
          <a:xfrm>
            <a:off x="5217927" y="1423655"/>
            <a:ext cx="6620353" cy="37862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descr="Diagrama&#10;&#10;Descripción generada automáticamente" id="369" name="Google Shape;369;p37"/>
          <p:cNvPicPr preferRelativeResize="0"/>
          <p:nvPr/>
        </p:nvPicPr>
        <p:blipFill rotWithShape="1">
          <a:blip r:embed="rId3">
            <a:alphaModFix/>
          </a:blip>
          <a:srcRect b="0" l="0" r="0" t="0"/>
          <a:stretch/>
        </p:blipFill>
        <p:spPr>
          <a:xfrm>
            <a:off x="398930" y="567246"/>
            <a:ext cx="11158817" cy="565279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5" name="Google Shape;375;p38"/>
          <p:cNvSpPr txBox="1"/>
          <p:nvPr/>
        </p:nvSpPr>
        <p:spPr>
          <a:xfrm>
            <a:off x="433277" y="139991"/>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R &amp; Rstudio</a:t>
            </a:r>
            <a:endParaRPr b="0" i="0" sz="6000" u="none" cap="none" strike="noStrike">
              <a:solidFill>
                <a:schemeClr val="dk1"/>
              </a:solidFill>
              <a:latin typeface="Calibri"/>
              <a:ea typeface="Calibri"/>
              <a:cs typeface="Calibri"/>
              <a:sym typeface="Calibri"/>
            </a:endParaRPr>
          </a:p>
        </p:txBody>
      </p:sp>
      <p:sp>
        <p:nvSpPr>
          <p:cNvPr id="376" name="Google Shape;376;p38"/>
          <p:cNvSpPr/>
          <p:nvPr/>
        </p:nvSpPr>
        <p:spPr>
          <a:xfrm>
            <a:off x="433277" y="1605545"/>
            <a:ext cx="5585822" cy="2931338"/>
          </a:xfrm>
          <a:prstGeom prst="rect">
            <a:avLst/>
          </a:prstGeom>
          <a:noFill/>
          <a:ln>
            <a:noFill/>
          </a:ln>
        </p:spPr>
        <p:txBody>
          <a:bodyPr anchorCtr="0" anchor="t" bIns="46025" lIns="92075" spcFirstLastPara="1" rIns="92075" wrap="square" tIns="46025">
            <a:noAutofit/>
          </a:bodyPr>
          <a:lstStyle/>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¿Qué es R?: R es un entorno y lenguaje de programación con un enfoque al análisis estadístico.</a:t>
            </a:r>
            <a:endParaRPr/>
          </a:p>
          <a:p>
            <a:pPr indent="0" lvl="0" marL="0" marR="0" rtl="0" algn="just">
              <a:spcBef>
                <a:spcPts val="360"/>
              </a:spcBef>
              <a:spcAft>
                <a:spcPts val="0"/>
              </a:spcAft>
              <a:buNone/>
            </a:pPr>
            <a:r>
              <a:t/>
            </a:r>
            <a:endParaRPr b="0" i="0" sz="1800" u="none" cap="none" strike="noStrike">
              <a:solidFill>
                <a:srgbClr val="333333"/>
              </a:solidFill>
              <a:latin typeface="Open Sans"/>
              <a:ea typeface="Open Sans"/>
              <a:cs typeface="Open Sans"/>
              <a:sym typeface="Open Sans"/>
            </a:endParaRPr>
          </a:p>
          <a:p>
            <a:pPr indent="0" lvl="0" marL="0" marR="0" rtl="0" algn="just">
              <a:spcBef>
                <a:spcPts val="360"/>
              </a:spcBef>
              <a:spcAft>
                <a:spcPts val="0"/>
              </a:spcAft>
              <a:buNone/>
            </a:pPr>
            <a:r>
              <a:rPr b="0" i="0" lang="en-US" sz="1800" u="none" cap="none" strike="noStrike">
                <a:solidFill>
                  <a:srgbClr val="333333"/>
                </a:solidFill>
                <a:latin typeface="Open Sans"/>
                <a:ea typeface="Open Sans"/>
                <a:cs typeface="Open Sans"/>
                <a:sym typeface="Open Sans"/>
              </a:rPr>
              <a:t>R nació como una reimplementación de software libre del lenguaje S, adicionado con soporte para alcance estático. Se trata de uno de los lenguajes de programación más utilizados en investigación científica, siendo además muy popular en los campos de aprendizaje automático (machine learning), minería de datos, investigación biomédica, bioinformática y matemáticas financieras. A esto contribuye la posibilidad de cargar diferentes bibliotecas o paquetes con funcionalidades de cálculo y graficación.</a:t>
            </a:r>
            <a:endParaRPr/>
          </a:p>
          <a:p>
            <a:pPr indent="-266700" lvl="0" marL="342900" marR="0" rtl="0" algn="just">
              <a:spcBef>
                <a:spcPts val="480"/>
              </a:spcBef>
              <a:spcAft>
                <a:spcPts val="0"/>
              </a:spcAft>
              <a:buClr>
                <a:schemeClr val="hlink"/>
              </a:buClr>
              <a:buSzPts val="1200"/>
              <a:buFont typeface="Arial"/>
              <a:buNone/>
            </a:pPr>
            <a:r>
              <a:t/>
            </a:r>
            <a:endParaRPr b="0" i="0" sz="2400" u="none" cap="none" strike="noStrike">
              <a:solidFill>
                <a:schemeClr val="dk1"/>
              </a:solidFill>
              <a:latin typeface="Tahoma"/>
              <a:ea typeface="Tahoma"/>
              <a:cs typeface="Tahoma"/>
              <a:sym typeface="Tahoma"/>
            </a:endParaRPr>
          </a:p>
        </p:txBody>
      </p:sp>
      <p:pic>
        <p:nvPicPr>
          <p:cNvPr descr="Resultado de imagen de R y R studio" id="377" name="Google Shape;377;p38"/>
          <p:cNvPicPr preferRelativeResize="0"/>
          <p:nvPr/>
        </p:nvPicPr>
        <p:blipFill rotWithShape="1">
          <a:blip r:embed="rId3">
            <a:alphaModFix/>
          </a:blip>
          <a:srcRect b="0" l="0" r="0" t="0"/>
          <a:stretch/>
        </p:blipFill>
        <p:spPr>
          <a:xfrm>
            <a:off x="6327444" y="2237727"/>
            <a:ext cx="4705350" cy="1924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9"/>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3" name="Google Shape;383;p39"/>
          <p:cNvSpPr txBox="1"/>
          <p:nvPr/>
        </p:nvSpPr>
        <p:spPr>
          <a:xfrm>
            <a:off x="433277" y="139991"/>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Python</a:t>
            </a:r>
            <a:endParaRPr b="0" i="0" sz="6000" u="none" cap="none" strike="noStrike">
              <a:solidFill>
                <a:schemeClr val="dk1"/>
              </a:solidFill>
              <a:latin typeface="Calibri"/>
              <a:ea typeface="Calibri"/>
              <a:cs typeface="Calibri"/>
              <a:sym typeface="Calibri"/>
            </a:endParaRPr>
          </a:p>
        </p:txBody>
      </p:sp>
      <p:sp>
        <p:nvSpPr>
          <p:cNvPr id="384" name="Google Shape;384;p39"/>
          <p:cNvSpPr/>
          <p:nvPr/>
        </p:nvSpPr>
        <p:spPr>
          <a:xfrm>
            <a:off x="288446" y="1771800"/>
            <a:ext cx="5585822" cy="2931338"/>
          </a:xfrm>
          <a:prstGeom prst="rect">
            <a:avLst/>
          </a:prstGeom>
          <a:noFill/>
          <a:ln>
            <a:noFill/>
          </a:ln>
        </p:spPr>
        <p:txBody>
          <a:bodyPr anchorCtr="0" anchor="t" bIns="46025" lIns="92075" spcFirstLastPara="1" rIns="92075" wrap="square" tIns="46025">
            <a:noAutofit/>
          </a:bodyPr>
          <a:lstStyle/>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Python es un lenguaje de programación ampliamente utilizado en las aplicaciones web, el desarrollo de software, la ciencia de datos y el machine learning (ML). Los desarrolladores utilizan Python porque es eficiente y fácil de aprender, además de que se puede ejecutar en muchas plataformas diferentes. El software Python se puede descargar gratis, se integra bien a todos los tipos de sistemas y aumenta la velocidad del desarrollo.</a:t>
            </a:r>
            <a:endParaRPr/>
          </a:p>
          <a:p>
            <a:pPr indent="0" lvl="0" marL="0" marR="0" rtl="0" algn="just">
              <a:spcBef>
                <a:spcPts val="360"/>
              </a:spcBef>
              <a:spcAft>
                <a:spcPts val="0"/>
              </a:spcAft>
              <a:buNone/>
            </a:pPr>
            <a:r>
              <a:t/>
            </a:r>
            <a:endParaRPr b="0" i="0" sz="1800" u="none" cap="none" strike="noStrike">
              <a:solidFill>
                <a:srgbClr val="333333"/>
              </a:solidFill>
              <a:latin typeface="Open Sans"/>
              <a:ea typeface="Open Sans"/>
              <a:cs typeface="Open Sans"/>
              <a:sym typeface="Open Sans"/>
            </a:endParaRPr>
          </a:p>
          <a:p>
            <a:pPr indent="0" lvl="0" marL="0" marR="0" rtl="0" algn="just">
              <a:spcBef>
                <a:spcPts val="360"/>
              </a:spcBef>
              <a:spcAft>
                <a:spcPts val="0"/>
              </a:spcAft>
              <a:buNone/>
            </a:pPr>
            <a:r>
              <a:rPr b="0" i="0" lang="en-US" sz="1800" u="none" cap="none" strike="noStrike">
                <a:solidFill>
                  <a:srgbClr val="333333"/>
                </a:solidFill>
                <a:latin typeface="Open Sans"/>
                <a:ea typeface="Open Sans"/>
                <a:cs typeface="Open Sans"/>
                <a:sym typeface="Open Sans"/>
              </a:rPr>
              <a:t>Fuente: </a:t>
            </a:r>
            <a:r>
              <a:rPr b="0" i="0" lang="en-US" sz="1800" u="sng" cap="none" strike="noStrike">
                <a:solidFill>
                  <a:srgbClr val="333333"/>
                </a:solidFill>
                <a:latin typeface="Open Sans"/>
                <a:ea typeface="Open Sans"/>
                <a:cs typeface="Open Sans"/>
                <a:sym typeface="Open Sans"/>
                <a:hlinkClick r:id="rId3">
                  <a:extLst>
                    <a:ext uri="{A12FA001-AC4F-418D-AE19-62706E023703}">
                      <ahyp:hlinkClr val="tx"/>
                    </a:ext>
                  </a:extLst>
                </a:hlinkClick>
              </a:rPr>
              <a:t>https://aws.amazon.com/es/what-is/python/</a:t>
            </a:r>
            <a:endParaRPr b="0" i="0" sz="1800" u="none" cap="none" strike="noStrike">
              <a:solidFill>
                <a:srgbClr val="333333"/>
              </a:solidFill>
              <a:latin typeface="Open Sans"/>
              <a:ea typeface="Open Sans"/>
              <a:cs typeface="Open Sans"/>
              <a:sym typeface="Open Sans"/>
            </a:endParaRPr>
          </a:p>
          <a:p>
            <a:pPr indent="0" lvl="0" marL="0" marR="0" rtl="0" algn="just">
              <a:spcBef>
                <a:spcPts val="360"/>
              </a:spcBef>
              <a:spcAft>
                <a:spcPts val="0"/>
              </a:spcAft>
              <a:buNone/>
            </a:pPr>
            <a:r>
              <a:t/>
            </a:r>
            <a:endParaRPr b="0" i="0" sz="1800" u="none" cap="none" strike="noStrike">
              <a:solidFill>
                <a:srgbClr val="333333"/>
              </a:solidFill>
              <a:latin typeface="Open Sans"/>
              <a:ea typeface="Open Sans"/>
              <a:cs typeface="Open Sans"/>
              <a:sym typeface="Open Sans"/>
            </a:endParaRPr>
          </a:p>
        </p:txBody>
      </p:sp>
      <p:pic>
        <p:nvPicPr>
          <p:cNvPr descr="Python: qué es, para qué sirve y cómo se programa | Informática Industrial" id="385" name="Google Shape;385;p39"/>
          <p:cNvPicPr preferRelativeResize="0"/>
          <p:nvPr/>
        </p:nvPicPr>
        <p:blipFill rotWithShape="1">
          <a:blip r:embed="rId4">
            <a:alphaModFix/>
          </a:blip>
          <a:srcRect b="0" l="0" r="0" t="0"/>
          <a:stretch/>
        </p:blipFill>
        <p:spPr>
          <a:xfrm>
            <a:off x="6161190" y="1634206"/>
            <a:ext cx="5651333" cy="3135457"/>
          </a:xfrm>
          <a:prstGeom prst="rect">
            <a:avLst/>
          </a:prstGeom>
          <a:noFill/>
          <a:ln>
            <a:noFill/>
          </a:ln>
        </p:spPr>
      </p:pic>
      <p:pic>
        <p:nvPicPr>
          <p:cNvPr descr="✪ Lenguaje Python 【Características principales y Frameworks】" id="386" name="Google Shape;386;p39"/>
          <p:cNvPicPr preferRelativeResize="0"/>
          <p:nvPr/>
        </p:nvPicPr>
        <p:blipFill rotWithShape="1">
          <a:blip r:embed="rId5">
            <a:alphaModFix/>
          </a:blip>
          <a:srcRect b="0" l="0" r="0" t="0"/>
          <a:stretch/>
        </p:blipFill>
        <p:spPr>
          <a:xfrm>
            <a:off x="7876276" y="5043055"/>
            <a:ext cx="2221159" cy="11390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4"/>
          <p:cNvSpPr txBox="1"/>
          <p:nvPr/>
        </p:nvSpPr>
        <p:spPr>
          <a:xfrm>
            <a:off x="838200" y="-421040"/>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Tipos de Análisis de Datos</a:t>
            </a:r>
            <a:endParaRPr b="0" i="0" sz="4400" u="none" cap="none" strike="noStrike">
              <a:solidFill>
                <a:schemeClr val="dk1"/>
              </a:solidFill>
              <a:latin typeface="Calibri"/>
              <a:ea typeface="Calibri"/>
              <a:cs typeface="Calibri"/>
              <a:sym typeface="Calibri"/>
            </a:endParaRPr>
          </a:p>
        </p:txBody>
      </p:sp>
      <p:pic>
        <p:nvPicPr>
          <p:cNvPr descr="tipos de análisis de datos" id="113" name="Google Shape;113;p4"/>
          <p:cNvPicPr preferRelativeResize="0"/>
          <p:nvPr/>
        </p:nvPicPr>
        <p:blipFill rotWithShape="1">
          <a:blip r:embed="rId3">
            <a:alphaModFix/>
          </a:blip>
          <a:srcRect b="0" l="0" r="0" t="22482"/>
          <a:stretch/>
        </p:blipFill>
        <p:spPr>
          <a:xfrm>
            <a:off x="1253836" y="880318"/>
            <a:ext cx="9467850" cy="597768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0"/>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2" name="Google Shape;392;p40"/>
          <p:cNvSpPr txBox="1"/>
          <p:nvPr/>
        </p:nvSpPr>
        <p:spPr>
          <a:xfrm>
            <a:off x="433277" y="139991"/>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Tipos de Datos en Python</a:t>
            </a:r>
            <a:endParaRPr b="0" i="0" sz="6000" u="none" cap="none" strike="noStrike">
              <a:solidFill>
                <a:schemeClr val="dk1"/>
              </a:solidFill>
              <a:latin typeface="Calibri"/>
              <a:ea typeface="Calibri"/>
              <a:cs typeface="Calibri"/>
              <a:sym typeface="Calibri"/>
            </a:endParaRPr>
          </a:p>
        </p:txBody>
      </p:sp>
      <p:pic>
        <p:nvPicPr>
          <p:cNvPr descr="Tipos de datos. *El tipo de dato carácter no existe en Python, un... |  Download Scientific Diagram" id="393" name="Google Shape;393;p40"/>
          <p:cNvPicPr preferRelativeResize="0"/>
          <p:nvPr/>
        </p:nvPicPr>
        <p:blipFill rotWithShape="1">
          <a:blip r:embed="rId3">
            <a:alphaModFix/>
          </a:blip>
          <a:srcRect b="0" l="0" r="0" t="0"/>
          <a:stretch/>
        </p:blipFill>
        <p:spPr>
          <a:xfrm>
            <a:off x="2660525" y="1465554"/>
            <a:ext cx="6061103" cy="473479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txBox="1"/>
          <p:nvPr>
            <p:ph type="title"/>
          </p:nvPr>
        </p:nvSpPr>
        <p:spPr>
          <a:xfrm>
            <a:off x="838200" y="237534"/>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Herramientas</a:t>
            </a:r>
            <a:endParaRPr/>
          </a:p>
        </p:txBody>
      </p:sp>
      <p:pic>
        <p:nvPicPr>
          <p:cNvPr descr="Logo de Python: la historia y el significado del logotipo, la marca y el  símbolo. | png, vector" id="399" name="Google Shape;399;p41"/>
          <p:cNvPicPr preferRelativeResize="0"/>
          <p:nvPr/>
        </p:nvPicPr>
        <p:blipFill rotWithShape="1">
          <a:blip r:embed="rId3">
            <a:alphaModFix/>
          </a:blip>
          <a:srcRect b="0" l="0" r="0" t="0"/>
          <a:stretch/>
        </p:blipFill>
        <p:spPr>
          <a:xfrm>
            <a:off x="499730" y="1564647"/>
            <a:ext cx="4567216" cy="1325563"/>
          </a:xfrm>
          <a:prstGeom prst="rect">
            <a:avLst/>
          </a:prstGeom>
          <a:noFill/>
          <a:ln>
            <a:noFill/>
          </a:ln>
        </p:spPr>
      </p:pic>
      <p:pic>
        <p:nvPicPr>
          <p:cNvPr descr="R y GIS: qué es R y su relación con los SIG - MappingGIS" id="400" name="Google Shape;400;p41"/>
          <p:cNvPicPr preferRelativeResize="0"/>
          <p:nvPr/>
        </p:nvPicPr>
        <p:blipFill rotWithShape="1">
          <a:blip r:embed="rId4">
            <a:alphaModFix/>
          </a:blip>
          <a:srcRect b="0" l="0" r="0" t="0"/>
          <a:stretch/>
        </p:blipFill>
        <p:spPr>
          <a:xfrm>
            <a:off x="1391184" y="3103883"/>
            <a:ext cx="1709161" cy="1327113"/>
          </a:xfrm>
          <a:prstGeom prst="rect">
            <a:avLst/>
          </a:prstGeom>
          <a:noFill/>
          <a:ln>
            <a:noFill/>
          </a:ln>
        </p:spPr>
      </p:pic>
      <p:pic>
        <p:nvPicPr>
          <p:cNvPr descr="Spyder (software) - Wikipedia" id="401" name="Google Shape;401;p41"/>
          <p:cNvPicPr preferRelativeResize="0"/>
          <p:nvPr/>
        </p:nvPicPr>
        <p:blipFill rotWithShape="1">
          <a:blip r:embed="rId5">
            <a:alphaModFix/>
          </a:blip>
          <a:srcRect b="0" l="0" r="0" t="0"/>
          <a:stretch/>
        </p:blipFill>
        <p:spPr>
          <a:xfrm>
            <a:off x="5612677" y="1383340"/>
            <a:ext cx="2254101" cy="2254101"/>
          </a:xfrm>
          <a:prstGeom prst="rect">
            <a:avLst/>
          </a:prstGeom>
          <a:noFill/>
          <a:ln>
            <a:noFill/>
          </a:ln>
        </p:spPr>
      </p:pic>
      <p:pic>
        <p:nvPicPr>
          <p:cNvPr descr="Python para todos (2): ¿Qué son los Jupyter Notebooks? - Think Big Empresas" id="402" name="Google Shape;402;p41"/>
          <p:cNvPicPr preferRelativeResize="0"/>
          <p:nvPr/>
        </p:nvPicPr>
        <p:blipFill rotWithShape="1">
          <a:blip r:embed="rId6">
            <a:alphaModFix/>
          </a:blip>
          <a:srcRect b="0" l="0" r="0" t="0"/>
          <a:stretch/>
        </p:blipFill>
        <p:spPr>
          <a:xfrm>
            <a:off x="8412510" y="1401021"/>
            <a:ext cx="3681865" cy="1702862"/>
          </a:xfrm>
          <a:prstGeom prst="rect">
            <a:avLst/>
          </a:prstGeom>
          <a:noFill/>
          <a:ln>
            <a:noFill/>
          </a:ln>
        </p:spPr>
      </p:pic>
      <p:pic>
        <p:nvPicPr>
          <p:cNvPr descr="Centro de descargas multimedia" id="403" name="Google Shape;403;p41"/>
          <p:cNvPicPr preferRelativeResize="0"/>
          <p:nvPr/>
        </p:nvPicPr>
        <p:blipFill rotWithShape="1">
          <a:blip r:embed="rId7">
            <a:alphaModFix/>
          </a:blip>
          <a:srcRect b="0" l="0" r="0" t="0"/>
          <a:stretch/>
        </p:blipFill>
        <p:spPr>
          <a:xfrm>
            <a:off x="7677150" y="3601419"/>
            <a:ext cx="4514850" cy="1009650"/>
          </a:xfrm>
          <a:prstGeom prst="rect">
            <a:avLst/>
          </a:prstGeom>
          <a:noFill/>
          <a:ln>
            <a:noFill/>
          </a:ln>
        </p:spPr>
      </p:pic>
      <p:pic>
        <p:nvPicPr>
          <p:cNvPr descr="Trucos de Excel para ahorrar decenas de horas" id="404" name="Google Shape;404;p41"/>
          <p:cNvPicPr preferRelativeResize="0"/>
          <p:nvPr/>
        </p:nvPicPr>
        <p:blipFill rotWithShape="1">
          <a:blip r:embed="rId8">
            <a:alphaModFix/>
          </a:blip>
          <a:srcRect b="0" l="0" r="0" t="0"/>
          <a:stretch/>
        </p:blipFill>
        <p:spPr>
          <a:xfrm>
            <a:off x="499730" y="4795476"/>
            <a:ext cx="2651126" cy="1325563"/>
          </a:xfrm>
          <a:prstGeom prst="rect">
            <a:avLst/>
          </a:prstGeom>
          <a:noFill/>
          <a:ln>
            <a:noFill/>
          </a:ln>
        </p:spPr>
      </p:pic>
      <p:pic>
        <p:nvPicPr>
          <p:cNvPr descr="Microsoft Power BI | UC3M" id="405" name="Google Shape;405;p41"/>
          <p:cNvPicPr preferRelativeResize="0"/>
          <p:nvPr/>
        </p:nvPicPr>
        <p:blipFill rotWithShape="1">
          <a:blip r:embed="rId9">
            <a:alphaModFix/>
          </a:blip>
          <a:srcRect b="0" l="0" r="0" t="0"/>
          <a:stretch/>
        </p:blipFill>
        <p:spPr>
          <a:xfrm>
            <a:off x="9774382" y="4781189"/>
            <a:ext cx="1514475" cy="1514475"/>
          </a:xfrm>
          <a:prstGeom prst="rect">
            <a:avLst/>
          </a:prstGeom>
          <a:noFill/>
          <a:ln>
            <a:noFill/>
          </a:ln>
        </p:spPr>
      </p:pic>
      <p:pic>
        <p:nvPicPr>
          <p:cNvPr descr="Google Colaboratory Colab - Guía Completa Español - Marketing Branding" id="406" name="Google Shape;406;p41"/>
          <p:cNvPicPr preferRelativeResize="0"/>
          <p:nvPr/>
        </p:nvPicPr>
        <p:blipFill rotWithShape="1">
          <a:blip r:embed="rId10">
            <a:alphaModFix/>
          </a:blip>
          <a:srcRect b="0" l="0" r="0" t="0"/>
          <a:stretch/>
        </p:blipFill>
        <p:spPr>
          <a:xfrm>
            <a:off x="3530231" y="3429001"/>
            <a:ext cx="2310847" cy="1540564"/>
          </a:xfrm>
          <a:prstGeom prst="rect">
            <a:avLst/>
          </a:prstGeom>
          <a:noFill/>
          <a:ln>
            <a:noFill/>
          </a:ln>
        </p:spPr>
      </p:pic>
      <p:pic>
        <p:nvPicPr>
          <p:cNvPr descr="JetBrains Datalore (@datalore) / X" id="407" name="Google Shape;407;p41"/>
          <p:cNvPicPr preferRelativeResize="0"/>
          <p:nvPr/>
        </p:nvPicPr>
        <p:blipFill rotWithShape="1">
          <a:blip r:embed="rId11">
            <a:alphaModFix/>
          </a:blip>
          <a:srcRect b="0" l="0" r="0" t="0"/>
          <a:stretch/>
        </p:blipFill>
        <p:spPr>
          <a:xfrm>
            <a:off x="5612677" y="4608132"/>
            <a:ext cx="1687532" cy="168753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PREGUNTAS</a:t>
            </a:r>
            <a:endParaRPr/>
          </a:p>
        </p:txBody>
      </p:sp>
      <p:pic>
        <p:nvPicPr>
          <p:cNvPr descr="Confused Nick Young | Know Your Meme" id="413" name="Google Shape;413;p42"/>
          <p:cNvPicPr preferRelativeResize="0"/>
          <p:nvPr/>
        </p:nvPicPr>
        <p:blipFill rotWithShape="1">
          <a:blip r:embed="rId3">
            <a:alphaModFix/>
          </a:blip>
          <a:srcRect b="0" l="0" r="0" t="0"/>
          <a:stretch/>
        </p:blipFill>
        <p:spPr>
          <a:xfrm>
            <a:off x="1104014" y="1791598"/>
            <a:ext cx="4238487" cy="3616842"/>
          </a:xfrm>
          <a:prstGeom prst="rect">
            <a:avLst/>
          </a:prstGeom>
          <a:noFill/>
          <a:ln>
            <a:noFill/>
          </a:ln>
        </p:spPr>
      </p:pic>
      <p:pic>
        <p:nvPicPr>
          <p:cNvPr descr="Confused cat with a lot of question marks - Keep Meme" id="414" name="Google Shape;414;p42"/>
          <p:cNvPicPr preferRelativeResize="0"/>
          <p:nvPr/>
        </p:nvPicPr>
        <p:blipFill rotWithShape="1">
          <a:blip r:embed="rId4">
            <a:alphaModFix/>
          </a:blip>
          <a:srcRect b="0" l="0" r="0" t="0"/>
          <a:stretch/>
        </p:blipFill>
        <p:spPr>
          <a:xfrm>
            <a:off x="6281005" y="1423654"/>
            <a:ext cx="4337017" cy="43527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5"/>
          <p:cNvSpPr txBox="1"/>
          <p:nvPr/>
        </p:nvSpPr>
        <p:spPr>
          <a:xfrm>
            <a:off x="838200" y="216269"/>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¿Qué es las Minería de Datos?</a:t>
            </a:r>
            <a:endParaRPr b="0" i="0" sz="6000" u="none" cap="none" strike="noStrike">
              <a:solidFill>
                <a:schemeClr val="dk1"/>
              </a:solidFill>
              <a:latin typeface="Calibri"/>
              <a:ea typeface="Calibri"/>
              <a:cs typeface="Calibri"/>
              <a:sym typeface="Calibri"/>
            </a:endParaRPr>
          </a:p>
        </p:txBody>
      </p:sp>
      <p:sp>
        <p:nvSpPr>
          <p:cNvPr id="120" name="Google Shape;120;p5"/>
          <p:cNvSpPr txBox="1"/>
          <p:nvPr/>
        </p:nvSpPr>
        <p:spPr>
          <a:xfrm>
            <a:off x="962943" y="2034548"/>
            <a:ext cx="4119420"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La minería de datos la realizan los humanos en determinados conjuntos de datos con el objetivo de encontrar patrones interesantes que permitan generar ventaja competitiva a nivel empresarial. La minería de datos utiliza técnicas desarrolladas por el aprendizaje automático para predecir el resultado.</a:t>
            </a:r>
            <a:endParaRPr b="0" i="0" sz="1800" u="none" cap="none" strike="noStrike">
              <a:solidFill>
                <a:srgbClr val="333333"/>
              </a:solidFill>
              <a:latin typeface="Open Sans"/>
              <a:ea typeface="Open Sans"/>
              <a:cs typeface="Open Sans"/>
              <a:sym typeface="Open Sans"/>
            </a:endParaRPr>
          </a:p>
          <a:p>
            <a:pPr indent="0" lvl="0" marL="0" marR="0" rtl="0" algn="just">
              <a:spcBef>
                <a:spcPts val="0"/>
              </a:spcBef>
              <a:spcAft>
                <a:spcPts val="0"/>
              </a:spcAft>
              <a:buNone/>
            </a:pPr>
            <a:r>
              <a:t/>
            </a:r>
            <a:endParaRPr b="0" i="0" sz="1800" u="none" cap="none" strike="noStrike">
              <a:solidFill>
                <a:srgbClr val="333333"/>
              </a:solidFill>
              <a:latin typeface="Open Sans"/>
              <a:ea typeface="Open Sans"/>
              <a:cs typeface="Open Sans"/>
              <a:sym typeface="Open Sans"/>
            </a:endParaRPr>
          </a:p>
        </p:txBody>
      </p:sp>
      <p:pic>
        <p:nvPicPr>
          <p:cNvPr descr="El data mining y la minería de datos en las empresas" id="121" name="Google Shape;121;p5"/>
          <p:cNvPicPr preferRelativeResize="0"/>
          <p:nvPr/>
        </p:nvPicPr>
        <p:blipFill rotWithShape="1">
          <a:blip r:embed="rId3">
            <a:alphaModFix/>
          </a:blip>
          <a:srcRect b="0" l="0" r="0" t="0"/>
          <a:stretch/>
        </p:blipFill>
        <p:spPr>
          <a:xfrm>
            <a:off x="5253050" y="2039864"/>
            <a:ext cx="6667500" cy="278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6"/>
          <p:cNvSpPr txBox="1"/>
          <p:nvPr/>
        </p:nvSpPr>
        <p:spPr>
          <a:xfrm>
            <a:off x="838200" y="216269"/>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¿Qué es las Minería de Datos?</a:t>
            </a:r>
            <a:endParaRPr b="0" i="0" sz="6000" u="none" cap="none" strike="noStrike">
              <a:solidFill>
                <a:schemeClr val="dk1"/>
              </a:solidFill>
              <a:latin typeface="Calibri"/>
              <a:ea typeface="Calibri"/>
              <a:cs typeface="Calibri"/>
              <a:sym typeface="Calibri"/>
            </a:endParaRPr>
          </a:p>
        </p:txBody>
      </p:sp>
      <p:sp>
        <p:nvSpPr>
          <p:cNvPr id="128" name="Google Shape;128;p6"/>
          <p:cNvSpPr txBox="1"/>
          <p:nvPr/>
        </p:nvSpPr>
        <p:spPr>
          <a:xfrm>
            <a:off x="601435" y="2034548"/>
            <a:ext cx="5133057"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La minería de datos, también conocida como proceso de descubrimiento de conocimientos, es un campo de la ciencia que se utiliza para descubrir las propiedades de los conjuntos de datos. Los grandes conjuntos de datos recogidos de RDMS o almacenes de datos o conjuntos de datos complejos como series temporales, espaciales, etc. se extraen para sacar correlaciones y patrones interesantes de uso específico a nivel empresarial.</a:t>
            </a:r>
            <a:endParaRPr b="0" i="0" sz="1800" u="none" cap="none" strike="noStrike">
              <a:solidFill>
                <a:srgbClr val="333333"/>
              </a:solidFill>
              <a:latin typeface="Open Sans"/>
              <a:ea typeface="Open Sans"/>
              <a:cs typeface="Open Sans"/>
              <a:sym typeface="Open Sans"/>
            </a:endParaRPr>
          </a:p>
        </p:txBody>
      </p:sp>
      <p:pic>
        <p:nvPicPr>
          <p:cNvPr descr="Cómo es el proceso de extraer conocimiento a partir de bases de datos |  campusMVP.es" id="129" name="Google Shape;129;p6"/>
          <p:cNvPicPr preferRelativeResize="0"/>
          <p:nvPr/>
        </p:nvPicPr>
        <p:blipFill rotWithShape="1">
          <a:blip r:embed="rId3">
            <a:alphaModFix/>
          </a:blip>
          <a:srcRect b="0" l="0" r="0" t="0"/>
          <a:stretch/>
        </p:blipFill>
        <p:spPr>
          <a:xfrm>
            <a:off x="5858136" y="2260304"/>
            <a:ext cx="6208695" cy="23373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7"/>
          <p:cNvSpPr txBox="1"/>
          <p:nvPr/>
        </p:nvSpPr>
        <p:spPr>
          <a:xfrm>
            <a:off x="838200" y="-106853"/>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Big Data Vs Minería de Datos</a:t>
            </a:r>
            <a:endParaRPr b="0" i="0" sz="6000" u="none" cap="none" strike="noStrike">
              <a:solidFill>
                <a:schemeClr val="dk1"/>
              </a:solidFill>
              <a:latin typeface="Calibri"/>
              <a:ea typeface="Calibri"/>
              <a:cs typeface="Calibri"/>
              <a:sym typeface="Calibri"/>
            </a:endParaRPr>
          </a:p>
        </p:txBody>
      </p:sp>
      <p:sp>
        <p:nvSpPr>
          <p:cNvPr id="136" name="Google Shape;136;p7"/>
          <p:cNvSpPr txBox="1"/>
          <p:nvPr/>
        </p:nvSpPr>
        <p:spPr>
          <a:xfrm>
            <a:off x="369481" y="1616447"/>
            <a:ext cx="6509784"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Big Data y Data Mining son dos conceptos diferentes, Big data es un término que se refiere a una gran cantidad de datos mientras que la minería de datos se refiere a la profundización en los datos para extraer el conocimiento/patrón/información clave de una pequeña o gran cantidad de datos.</a:t>
            </a:r>
            <a:endParaRPr/>
          </a:p>
          <a:p>
            <a:pPr indent="0" lvl="0" marL="0" marR="0" rtl="0" algn="just">
              <a:spcBef>
                <a:spcPts val="0"/>
              </a:spcBef>
              <a:spcAft>
                <a:spcPts val="0"/>
              </a:spcAft>
              <a:buNone/>
            </a:pPr>
            <a:r>
              <a:t/>
            </a:r>
            <a:endParaRPr b="0" i="0" sz="1800" u="none" cap="none" strike="noStrike">
              <a:solidFill>
                <a:srgbClr val="333333"/>
              </a:solidFill>
              <a:latin typeface="Open Sans"/>
              <a:ea typeface="Open Sans"/>
              <a:cs typeface="Open Sans"/>
              <a:sym typeface="Open Sans"/>
            </a:endParaRPr>
          </a:p>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El concepto principal de la minería de datos es profundizar en el análisis de los patrones y las relaciones de los datos que pueden utilizarse posteriormente en la inteligencia artificial, el análisis predictivo, etc. Pero el concepto principal en Big Data es la fuente, la variedad, el volumen de datos y cómo almacenar y procesar esta cantidad de datos. El análisis de Big data para dar una solución de negocio o para hacer una definición de negocio juega un papel crucial para determinar el crecimiento.</a:t>
            </a:r>
            <a:endParaRPr b="0" i="0" sz="1800" u="none" cap="none" strike="noStrike">
              <a:solidFill>
                <a:srgbClr val="333333"/>
              </a:solidFill>
              <a:latin typeface="Open Sans"/>
              <a:ea typeface="Open Sans"/>
              <a:cs typeface="Open Sans"/>
              <a:sym typeface="Open Sans"/>
            </a:endParaRPr>
          </a:p>
        </p:txBody>
      </p:sp>
      <p:pic>
        <p:nvPicPr>
          <p:cNvPr descr="Big Data: ¿Qué es, cómo funciona y por qué es importante? - Mailjet" id="137" name="Google Shape;137;p7"/>
          <p:cNvPicPr preferRelativeResize="0"/>
          <p:nvPr/>
        </p:nvPicPr>
        <p:blipFill rotWithShape="1">
          <a:blip r:embed="rId3">
            <a:alphaModFix/>
          </a:blip>
          <a:srcRect b="0" l="0" r="0" t="0"/>
          <a:stretch/>
        </p:blipFill>
        <p:spPr>
          <a:xfrm>
            <a:off x="7167575" y="2308791"/>
            <a:ext cx="4734590" cy="28462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8"/>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3" name="Google Shape;143;p8"/>
          <p:cNvSpPr txBox="1"/>
          <p:nvPr/>
        </p:nvSpPr>
        <p:spPr>
          <a:xfrm>
            <a:off x="433277" y="139991"/>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Diferencias entre Big Data y MD</a:t>
            </a:r>
            <a:endParaRPr b="0" i="0" sz="6000" u="none" cap="none" strike="noStrike">
              <a:solidFill>
                <a:schemeClr val="dk1"/>
              </a:solidFill>
              <a:latin typeface="Calibri"/>
              <a:ea typeface="Calibri"/>
              <a:cs typeface="Calibri"/>
              <a:sym typeface="Calibri"/>
            </a:endParaRPr>
          </a:p>
        </p:txBody>
      </p:sp>
      <p:sp>
        <p:nvSpPr>
          <p:cNvPr id="144" name="Google Shape;144;p8"/>
          <p:cNvSpPr txBox="1"/>
          <p:nvPr/>
        </p:nvSpPr>
        <p:spPr>
          <a:xfrm>
            <a:off x="433277" y="1983727"/>
            <a:ext cx="4840472" cy="36933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Minería de Datos:</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Enfoque en los detalles de los datos.</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Acercamiento para explorar al detalle la información.</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Expresa que pasa con los datos.</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Se puede usar con pequeños o grandes volúmenes de datos.</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Es una técnica para analizar datos.</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Los datos normalmente son estructurados, como bases de datos, archivos de Excel entre otros.</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Los resultados ayudan a las decisiones estratégicas.</a:t>
            </a:r>
            <a:endParaRPr/>
          </a:p>
        </p:txBody>
      </p:sp>
      <p:sp>
        <p:nvSpPr>
          <p:cNvPr id="145" name="Google Shape;145;p8"/>
          <p:cNvSpPr txBox="1"/>
          <p:nvPr/>
        </p:nvSpPr>
        <p:spPr>
          <a:xfrm>
            <a:off x="5816895" y="1983727"/>
            <a:ext cx="4840472"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Big Data:</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Enfoque en la relación de los datos.</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Genera una visión global de los datos.</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Expresa el porque de los datos.</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Se usa con grandes volúmenes de datos.</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Es un concepto dentro de la industria en general.</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Los datos normalmente son semiestructurados o bases de datos NoSQL.</a:t>
            </a:r>
            <a:endParaRPr/>
          </a:p>
          <a:p>
            <a:pPr indent="-285750" lvl="0" marL="285750" marR="0" rtl="0" algn="just">
              <a:spcBef>
                <a:spcPts val="0"/>
              </a:spcBef>
              <a:spcAft>
                <a:spcPts val="0"/>
              </a:spcAft>
              <a:buClr>
                <a:srgbClr val="333333"/>
              </a:buClr>
              <a:buSzPts val="1800"/>
              <a:buFont typeface="Arial"/>
              <a:buChar char="•"/>
            </a:pPr>
            <a:r>
              <a:rPr b="0" i="0" lang="en-US" sz="1800" u="none" cap="none" strike="noStrike">
                <a:solidFill>
                  <a:srgbClr val="333333"/>
                </a:solidFill>
                <a:latin typeface="Open Sans"/>
                <a:ea typeface="Open Sans"/>
                <a:cs typeface="Open Sans"/>
                <a:sym typeface="Open Sans"/>
              </a:rPr>
              <a:t>Los resultados ayudan a predicciones y descubrimiento a gran escala.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9"/>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9"/>
          <p:cNvSpPr txBox="1"/>
          <p:nvPr/>
        </p:nvSpPr>
        <p:spPr>
          <a:xfrm>
            <a:off x="412012" y="35355"/>
            <a:ext cx="10515600" cy="1325563"/>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6000" u="none" cap="none" strike="noStrike">
                <a:solidFill>
                  <a:schemeClr val="dk1"/>
                </a:solidFill>
                <a:latin typeface="Calibri"/>
                <a:ea typeface="Calibri"/>
                <a:cs typeface="Calibri"/>
                <a:sym typeface="Calibri"/>
              </a:rPr>
              <a:t>Relación entre ML y MD</a:t>
            </a:r>
            <a:endParaRPr b="0" i="0" sz="6000" u="none" cap="none" strike="noStrike">
              <a:solidFill>
                <a:schemeClr val="dk1"/>
              </a:solidFill>
              <a:latin typeface="Calibri"/>
              <a:ea typeface="Calibri"/>
              <a:cs typeface="Calibri"/>
              <a:sym typeface="Calibri"/>
            </a:endParaRPr>
          </a:p>
        </p:txBody>
      </p:sp>
      <p:sp>
        <p:nvSpPr>
          <p:cNvPr id="152" name="Google Shape;152;p9"/>
          <p:cNvSpPr txBox="1"/>
          <p:nvPr/>
        </p:nvSpPr>
        <p:spPr>
          <a:xfrm>
            <a:off x="178096" y="1465554"/>
            <a:ext cx="4404537"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La minería de datos se considera el proceso de extracción de información útil de una gran cantidad de datos. Se utiliza para descubrir patrones nuevos, precisos y útiles en los datos, buscando el significado y la información relevante para la organización o el individuo que la necesita. Es una herramienta utilizada por los humanos.</a:t>
            </a:r>
            <a:endParaRPr/>
          </a:p>
        </p:txBody>
      </p:sp>
      <p:sp>
        <p:nvSpPr>
          <p:cNvPr id="153" name="Google Shape;153;p9"/>
          <p:cNvSpPr txBox="1"/>
          <p:nvPr/>
        </p:nvSpPr>
        <p:spPr>
          <a:xfrm>
            <a:off x="4582633" y="4050877"/>
            <a:ext cx="6932551"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rgbClr val="333333"/>
                </a:solidFill>
                <a:latin typeface="Open Sans"/>
                <a:ea typeface="Open Sans"/>
                <a:cs typeface="Open Sans"/>
                <a:sym typeface="Open Sans"/>
              </a:rPr>
              <a:t>Por otro lado, el aprendizaje automático es el proceso de descubrimiento de algoritmos que han mejorado gracias a la experiencia derivada de los datos. Es el diseño, estudio y desarrollo de algoritmos que permiten a las máquinas aprender sin intervención humana. Es una herramienta para hacer que las máquinas sean más inteligentes, eliminando el elemento humano (pero no eliminando a los propios humanos; eso sería un error).</a:t>
            </a:r>
            <a:endParaRPr/>
          </a:p>
        </p:txBody>
      </p:sp>
      <p:pic>
        <p:nvPicPr>
          <p:cNvPr descr="data-mining-vs-machine-learning - Guavus - Go Decisively" id="154" name="Google Shape;154;p9"/>
          <p:cNvPicPr preferRelativeResize="0"/>
          <p:nvPr/>
        </p:nvPicPr>
        <p:blipFill rotWithShape="1">
          <a:blip r:embed="rId3">
            <a:alphaModFix/>
          </a:blip>
          <a:srcRect b="0" l="0" r="0" t="11269"/>
          <a:stretch/>
        </p:blipFill>
        <p:spPr>
          <a:xfrm>
            <a:off x="5405898" y="1360918"/>
            <a:ext cx="5179819" cy="25853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2020-09-21T02:20:33Z</dcterms:created>
  <dc:creator>VICTOR MANUEL RUBIANO ZAMBRANO</dc:creator>
</cp:coreProperties>
</file>